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handoutMasterIdLst>
    <p:handoutMasterId r:id="rId21"/>
  </p:handoutMasterIdLst>
  <p:sldIdLst>
    <p:sldId id="268" r:id="rId2"/>
    <p:sldId id="471" r:id="rId3"/>
    <p:sldId id="472" r:id="rId4"/>
    <p:sldId id="473" r:id="rId5"/>
    <p:sldId id="474" r:id="rId6"/>
    <p:sldId id="475" r:id="rId7"/>
    <p:sldId id="487" r:id="rId8"/>
    <p:sldId id="476" r:id="rId9"/>
    <p:sldId id="477" r:id="rId10"/>
    <p:sldId id="478" r:id="rId11"/>
    <p:sldId id="479" r:id="rId12"/>
    <p:sldId id="480" r:id="rId13"/>
    <p:sldId id="481" r:id="rId14"/>
    <p:sldId id="482" r:id="rId15"/>
    <p:sldId id="483" r:id="rId16"/>
    <p:sldId id="484" r:id="rId17"/>
    <p:sldId id="485" r:id="rId18"/>
    <p:sldId id="486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6" autoAdjust="0"/>
  </p:normalViewPr>
  <p:slideViewPr>
    <p:cSldViewPr>
      <p:cViewPr varScale="1">
        <p:scale>
          <a:sx n="65" d="100"/>
          <a:sy n="65" d="100"/>
        </p:scale>
        <p:origin x="105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04/12/2019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04/12/2019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Médina</a:t>
            </a:r>
            <a:r>
              <a:rPr lang="fr-FR" altLang="fr-FR" kern="0" baseline="0" dirty="0" smtClean="0"/>
              <a:t> Jadida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Médina Jadida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25/11/2019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60032" y="5771825"/>
            <a:ext cx="3600400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77734" y="589004"/>
            <a:ext cx="4644517" cy="6192689"/>
          </a:xfrm>
        </p:spPr>
      </p:pic>
      <p:sp>
        <p:nvSpPr>
          <p:cNvPr id="4" name="ZoneTexte 3"/>
          <p:cNvSpPr txBox="1"/>
          <p:nvPr/>
        </p:nvSpPr>
        <p:spPr>
          <a:xfrm>
            <a:off x="1043608" y="6019173"/>
            <a:ext cx="7056783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négative: plinthe de la chambre froide </a:t>
            </a:r>
            <a:r>
              <a:rPr lang="fr-FR" b="1" dirty="0" smtClean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endommagée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98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32448" cy="5376598"/>
          </a:xfrm>
        </p:spPr>
      </p:pic>
      <p:sp>
        <p:nvSpPr>
          <p:cNvPr id="4" name="ZoneTexte 3"/>
          <p:cNvSpPr txBox="1"/>
          <p:nvPr/>
        </p:nvSpPr>
        <p:spPr>
          <a:xfrm>
            <a:off x="4699593" y="3705901"/>
            <a:ext cx="388843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cuisson: appât de raticide détérioré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14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40768"/>
            <a:ext cx="3528392" cy="4704523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340768"/>
            <a:ext cx="3545886" cy="47278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55576" y="6021288"/>
            <a:ext cx="772235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cuisson: présence de bidons de produits d’entretien périmés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971600" y="5373216"/>
            <a:ext cx="2448272" cy="648072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4788024" y="5373216"/>
            <a:ext cx="2448272" cy="648072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826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4104456" cy="5472608"/>
          </a:xfrm>
        </p:spPr>
      </p:pic>
      <p:sp>
        <p:nvSpPr>
          <p:cNvPr id="5" name="ZoneTexte 4"/>
          <p:cNvSpPr txBox="1"/>
          <p:nvPr/>
        </p:nvSpPr>
        <p:spPr>
          <a:xfrm>
            <a:off x="4716016" y="3284984"/>
            <a:ext cx="397793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cuisson: les barquettes d’emballage ne sont pas rangées à l’envers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96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72235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cuisson: présence de produits d’entretien non agrées par UHD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79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718" y="1484313"/>
            <a:ext cx="3382565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755576" y="6021288"/>
            <a:ext cx="772235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cuisson: Absence de flexible en plastique pour le passage du produit d’entretien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82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158" y="1340768"/>
            <a:ext cx="4127874" cy="5503832"/>
          </a:xfrm>
        </p:spPr>
      </p:pic>
      <p:sp>
        <p:nvSpPr>
          <p:cNvPr id="4" name="ZoneTexte 3"/>
          <p:cNvSpPr txBox="1"/>
          <p:nvPr/>
        </p:nvSpPr>
        <p:spPr>
          <a:xfrm>
            <a:off x="4716016" y="3429000"/>
            <a:ext cx="3833918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Terminal de cuisson: présence dans la chambre froide de restes de fruits découpés (pomme, orange, grenade) le 24/11/19 et prévu pour décoration de tarte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04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137924" cy="5517232"/>
          </a:xfrm>
        </p:spPr>
      </p:pic>
      <p:sp>
        <p:nvSpPr>
          <p:cNvPr id="4" name="ZoneTexte 3"/>
          <p:cNvSpPr txBox="1"/>
          <p:nvPr/>
        </p:nvSpPr>
        <p:spPr>
          <a:xfrm>
            <a:off x="4821492" y="3637719"/>
            <a:ext cx="3656434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décoration de l’escalope de dinde grillé par du persil (non désinfecté)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67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340768"/>
            <a:ext cx="4137924" cy="5517232"/>
          </a:xfrm>
        </p:spPr>
      </p:pic>
      <p:sp>
        <p:nvSpPr>
          <p:cNvPr id="4" name="ZoneTexte 3"/>
          <p:cNvSpPr txBox="1"/>
          <p:nvPr/>
        </p:nvSpPr>
        <p:spPr>
          <a:xfrm>
            <a:off x="4499992" y="3453053"/>
            <a:ext cx="404994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les broches de rôtissoire sont entreposés à même le sol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26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243080"/>
            <a:ext cx="3816424" cy="5088565"/>
          </a:xfrm>
        </p:spPr>
      </p:pic>
      <p:sp>
        <p:nvSpPr>
          <p:cNvPr id="4" name="ZoneTexte 3"/>
          <p:cNvSpPr txBox="1"/>
          <p:nvPr/>
        </p:nvSpPr>
        <p:spPr>
          <a:xfrm>
            <a:off x="611560" y="6309320"/>
            <a:ext cx="817368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bac de la plonge bouché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61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1268760"/>
            <a:ext cx="3816424" cy="5088566"/>
          </a:xfrm>
        </p:spPr>
      </p:pic>
      <p:sp>
        <p:nvSpPr>
          <p:cNvPr id="4" name="ZoneTexte 3"/>
          <p:cNvSpPr txBox="1"/>
          <p:nvPr/>
        </p:nvSpPr>
        <p:spPr>
          <a:xfrm>
            <a:off x="611560" y="6309320"/>
            <a:ext cx="817368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absence d’égouttoir pour l’entreposage des abats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94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611560" y="6003528"/>
            <a:ext cx="817368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température a cœur de la viande hachée est 7,9°C (non conforme &gt;2°C)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99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375756" y="512676"/>
            <a:ext cx="4536505" cy="6048673"/>
          </a:xfrm>
        </p:spPr>
      </p:pic>
      <p:sp>
        <p:nvSpPr>
          <p:cNvPr id="4" name="ZoneTexte 3"/>
          <p:cNvSpPr txBox="1"/>
          <p:nvPr/>
        </p:nvSpPr>
        <p:spPr>
          <a:xfrm>
            <a:off x="611560" y="6003528"/>
            <a:ext cx="817368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première ligne des enregistrements d’</a:t>
            </a:r>
            <a:r>
              <a:rPr lang="fr-FR" b="1" dirty="0" err="1" smtClean="0">
                <a:solidFill>
                  <a:srgbClr val="0070C0"/>
                </a:solidFill>
              </a:rPr>
              <a:t>autocontroles</a:t>
            </a:r>
            <a:r>
              <a:rPr lang="fr-FR" b="1" dirty="0" smtClean="0">
                <a:solidFill>
                  <a:srgbClr val="0070C0"/>
                </a:solidFill>
              </a:rPr>
              <a:t> et </a:t>
            </a:r>
            <a:r>
              <a:rPr lang="fr-FR" b="1" dirty="0" err="1" smtClean="0">
                <a:solidFill>
                  <a:srgbClr val="0070C0"/>
                </a:solidFill>
              </a:rPr>
              <a:t>tracabilité</a:t>
            </a:r>
            <a:r>
              <a:rPr lang="fr-FR" b="1" dirty="0" smtClean="0">
                <a:solidFill>
                  <a:srgbClr val="0070C0"/>
                </a:solidFill>
              </a:rPr>
              <a:t> est illisible dans tous les rayons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559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07682"/>
            <a:ext cx="4032448" cy="5376598"/>
          </a:xfrm>
        </p:spPr>
      </p:pic>
      <p:sp>
        <p:nvSpPr>
          <p:cNvPr id="5" name="ZoneTexte 4"/>
          <p:cNvSpPr txBox="1"/>
          <p:nvPr/>
        </p:nvSpPr>
        <p:spPr>
          <a:xfrm>
            <a:off x="4648373" y="3501008"/>
            <a:ext cx="3925217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les produits surgelés (pizza) sont mal protégées dans la chambre froide négative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46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751687" y="563749"/>
            <a:ext cx="4680520" cy="6240693"/>
          </a:xfrm>
        </p:spPr>
      </p:pic>
      <p:sp>
        <p:nvSpPr>
          <p:cNvPr id="4" name="ZoneTexte 3"/>
          <p:cNvSpPr txBox="1"/>
          <p:nvPr/>
        </p:nvSpPr>
        <p:spPr>
          <a:xfrm>
            <a:off x="0" y="5949281"/>
            <a:ext cx="8892480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sur la fiche de traçabilité enregistrement erroné des données des produits surgelés ex: enregistrement d’un seul lot depuis le 22/03/19 alors qu’il y a eu réception de différents lot selon les certificats de salubrité disponibles et non respect du FIFO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3851920" y="2132856"/>
            <a:ext cx="1584176" cy="648072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avec flèche 6"/>
          <p:cNvCxnSpPr>
            <a:endCxn id="5" idx="3"/>
          </p:cNvCxnSpPr>
          <p:nvPr/>
        </p:nvCxnSpPr>
        <p:spPr>
          <a:xfrm flipV="1">
            <a:off x="2339752" y="2686020"/>
            <a:ext cx="1744165" cy="42713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851921" y="2780928"/>
            <a:ext cx="1296144" cy="3243428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081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4716016" y="3212976"/>
            <a:ext cx="3960439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les produits surgelés sont mal protégées dans la chambre froide négative ex: calamar surgelés et non identifiés par les données du fournisseur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46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555690" cy="4740920"/>
          </a:xfr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353840"/>
            <a:ext cx="3545886" cy="472784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827584" y="6081688"/>
            <a:ext cx="7056783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Chambre froide négative: dépôt de givre au niveau du sol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09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38502</TotalTime>
  <Words>276</Words>
  <Application>Microsoft Office PowerPoint</Application>
  <PresentationFormat>Affichage à l'écran (4:3)</PresentationFormat>
  <Paragraphs>21</Paragraphs>
  <Slides>18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666</cp:revision>
  <cp:lastPrinted>2016-02-08T19:41:58Z</cp:lastPrinted>
  <dcterms:created xsi:type="dcterms:W3CDTF">2014-03-07T09:21:22Z</dcterms:created>
  <dcterms:modified xsi:type="dcterms:W3CDTF">2019-12-04T22:10:54Z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757708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