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431" r:id="rId3"/>
    <p:sldId id="433" r:id="rId4"/>
    <p:sldId id="434" r:id="rId5"/>
    <p:sldId id="435" r:id="rId6"/>
    <p:sldId id="436" r:id="rId7"/>
    <p:sldId id="437" r:id="rId8"/>
    <p:sldId id="439" r:id="rId9"/>
    <p:sldId id="441" r:id="rId10"/>
    <p:sldId id="442" r:id="rId11"/>
    <p:sldId id="443" r:id="rId12"/>
    <p:sldId id="444" r:id="rId13"/>
    <p:sldId id="445" r:id="rId14"/>
    <p:sldId id="446" r:id="rId15"/>
    <p:sldId id="447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27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</a:t>
            </a:r>
            <a:r>
              <a:rPr lang="fr-FR" altLang="fr-FR" kern="0" baseline="0" dirty="0" smtClean="0"/>
              <a:t> Jadida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Médina Jadida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04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805264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Utilisation des insecticides sous pressions. Veuillez </a:t>
            </a:r>
            <a:r>
              <a:rPr lang="fr-FR" b="1" dirty="0" smtClean="0">
                <a:solidFill>
                  <a:srgbClr val="0070C0"/>
                </a:solidFill>
              </a:rPr>
              <a:t>interdire </a:t>
            </a:r>
            <a:r>
              <a:rPr lang="fr-FR" b="1" dirty="0" smtClean="0">
                <a:solidFill>
                  <a:srgbClr val="0070C0"/>
                </a:solidFill>
              </a:rPr>
              <a:t>l’utilisation de ces produits.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089" y="1268760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31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4509120"/>
            <a:ext cx="76328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 et épices: Présence de 8 </a:t>
            </a:r>
            <a:r>
              <a:rPr lang="fr-FR" b="1" dirty="0" smtClean="0">
                <a:solidFill>
                  <a:srgbClr val="0070C0"/>
                </a:solidFill>
              </a:rPr>
              <a:t>récipients </a:t>
            </a:r>
            <a:r>
              <a:rPr lang="fr-FR" b="1" dirty="0" smtClean="0">
                <a:solidFill>
                  <a:srgbClr val="0070C0"/>
                </a:solidFill>
              </a:rPr>
              <a:t>dépourvus de louches. Fournir une louche pour chaque produit.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boules de harissa n’étaient pas identifiés.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632" y="1282830"/>
            <a:ext cx="2041673" cy="272223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49" y="1282832"/>
            <a:ext cx="3629641" cy="272223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5" y="1282831"/>
            <a:ext cx="2041673" cy="272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66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805264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au niveau meuble froid des produits surgelés.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860032" cy="364502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656" y="1340768"/>
            <a:ext cx="2733768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20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80526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</a:t>
            </a:r>
            <a:r>
              <a:rPr lang="fr-FR" b="1" dirty="0">
                <a:solidFill>
                  <a:srgbClr val="0070C0"/>
                </a:solidFill>
              </a:rPr>
              <a:t>: Le sol était ébréché au niveau de la porte de réception.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1340768"/>
            <a:ext cx="5832648" cy="437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7401" y="472514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Sanitaires hommes et femmes: Absence de papier essuie mains.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127" y="1412776"/>
            <a:ext cx="3703941" cy="277795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01" y="1412776"/>
            <a:ext cx="3707904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71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couvercle du système d’extraction d’air au niveau sanitaires hommes était démonté.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377159"/>
            <a:ext cx="345638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33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668225" y="4437112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Charcuteries et fromages: Présence de 6 morceaux de fromages et 3 boudins de charcuteries ouverts 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non identifiés. Veuillez renforcer l’étiquetage des produits entamés.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988" y="1418880"/>
            <a:ext cx="2625756" cy="27302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12776"/>
            <a:ext cx="2747798" cy="27363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758" y="1412776"/>
            <a:ext cx="2747798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33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755577" y="4951400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Charcuteries et fromages: Présence de deux DEIV non fonctionnels au niveau du rayon.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573" y="1479234"/>
            <a:ext cx="3515883" cy="263691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542" y="1479234"/>
            <a:ext cx="3515883" cy="2636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36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4389574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Charcuteries </a:t>
            </a:r>
            <a:r>
              <a:rPr lang="fr-FR" b="1" dirty="0">
                <a:solidFill>
                  <a:srgbClr val="0070C0"/>
                </a:solidFill>
              </a:rPr>
              <a:t>et fromages: Présence d'une meule de fromage "tom de bizerte" dont l'étiquette n'était pas lisible. Le suivi ne peut pas être réalisé pour ce produit.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62380" y="892636"/>
            <a:ext cx="2688765" cy="358502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088045" y="911315"/>
            <a:ext cx="2688764" cy="3547665"/>
          </a:xfrm>
          <a:prstGeom prst="rect">
            <a:avLst/>
          </a:prstGeom>
        </p:spPr>
      </p:pic>
      <p:sp>
        <p:nvSpPr>
          <p:cNvPr id="9" name="Ellipse 8"/>
          <p:cNvSpPr/>
          <p:nvPr/>
        </p:nvSpPr>
        <p:spPr>
          <a:xfrm>
            <a:off x="5724128" y="2780928"/>
            <a:ext cx="1296144" cy="10081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475656" y="1700808"/>
            <a:ext cx="2500277" cy="184843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80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890046"/>
            <a:ext cx="756084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Charcuteries et fromages: La pédale de la poubelle était rompue.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8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98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7" y="5445224"/>
            <a:ext cx="777686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glaçage des produits sur l’étal n’était </a:t>
            </a:r>
            <a:r>
              <a:rPr lang="fr-FR" b="1" dirty="0" smtClean="0">
                <a:solidFill>
                  <a:srgbClr val="0070C0"/>
                </a:solidFill>
              </a:rPr>
              <a:t>pas satisfaisant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balisage était inscrit avec une seul langue. Veuillez assurer le balisage en français et arabe pour chaque produits.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685" y="1124744"/>
            <a:ext cx="566462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56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7" y="5877272"/>
            <a:ext cx="77048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trace de rouille et écaillement de la peinture au niveau fixation de la bouche de fabrique de glace et le plafond.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795" y="1268760"/>
            <a:ext cx="6066419" cy="454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24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92" y="1484784"/>
            <a:ext cx="5616624" cy="421246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195736" y="5949280"/>
            <a:ext cx="455450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Lampe non fonctionnelle.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17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meubles d’exposition des produit n’était pas bien protégés.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1268760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40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37928</TotalTime>
  <Words>267</Words>
  <Application>Microsoft Office PowerPoint</Application>
  <PresentationFormat>Affichage à l'écran (4:3)</PresentationFormat>
  <Paragraphs>21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633</cp:revision>
  <cp:lastPrinted>2016-02-08T19:41:58Z</cp:lastPrinted>
  <dcterms:created xsi:type="dcterms:W3CDTF">2014-03-07T09:21:22Z</dcterms:created>
  <dcterms:modified xsi:type="dcterms:W3CDTF">2018-06-07T15:35:24Z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