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8" r:id="rId2"/>
    <p:sldId id="466" r:id="rId3"/>
    <p:sldId id="468" r:id="rId4"/>
    <p:sldId id="483" r:id="rId5"/>
    <p:sldId id="484" r:id="rId6"/>
    <p:sldId id="485" r:id="rId7"/>
    <p:sldId id="486" r:id="rId8"/>
    <p:sldId id="487" r:id="rId9"/>
    <p:sldId id="488" r:id="rId10"/>
    <p:sldId id="489" r:id="rId11"/>
    <p:sldId id="490" r:id="rId12"/>
    <p:sldId id="491" r:id="rId13"/>
    <p:sldId id="492" r:id="rId14"/>
    <p:sldId id="493" r:id="rId15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2928" y="4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07/12/2019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07/12/2019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Manouba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Manouba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7624" y="5527210"/>
            <a:ext cx="2880319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06</a:t>
            </a:r>
            <a:r>
              <a:rPr lang="fr-FR" sz="2000" b="1" dirty="0" smtClean="0">
                <a:solidFill>
                  <a:srgbClr val="000000"/>
                </a:solidFill>
              </a:rPr>
              <a:t>/12/2019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08104" y="5527210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</a:rPr>
              <a:t>DRAOUi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07704" y="5877272"/>
            <a:ext cx="532859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Présence d'un mini salami "el </a:t>
            </a:r>
            <a:r>
              <a:rPr lang="fr-FR" b="1" dirty="0" err="1">
                <a:solidFill>
                  <a:srgbClr val="0070C0"/>
                </a:solidFill>
              </a:rPr>
              <a:t>mazraa</a:t>
            </a:r>
            <a:r>
              <a:rPr lang="fr-FR" b="1" dirty="0">
                <a:solidFill>
                  <a:srgbClr val="0070C0"/>
                </a:solidFill>
              </a:rPr>
              <a:t>" dépourvu d'étiquetage fournisseur.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069" y="836712"/>
            <a:ext cx="3579862" cy="477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8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6165304"/>
            <a:ext cx="835292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Présence de 5 paquets du produit saucisson "el </a:t>
            </a:r>
            <a:r>
              <a:rPr lang="fr-FR" b="1" dirty="0" err="1">
                <a:solidFill>
                  <a:srgbClr val="0070C0"/>
                </a:solidFill>
              </a:rPr>
              <a:t>mazraa</a:t>
            </a:r>
            <a:r>
              <a:rPr lang="fr-FR" b="1" dirty="0">
                <a:solidFill>
                  <a:srgbClr val="0070C0"/>
                </a:solidFill>
              </a:rPr>
              <a:t>" périmés depuis le 03/12/19.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3651870" cy="486916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00" t="13015" r="15687" b="3433"/>
          <a:stretch/>
        </p:blipFill>
        <p:spPr>
          <a:xfrm rot="16200000">
            <a:off x="4329792" y="1078920"/>
            <a:ext cx="4006302" cy="467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3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67644" y="5949280"/>
            <a:ext cx="640871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Présence de deux lampes non fonctionnelles dans les meubles froid d'exposition des yaourts.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61" y="836712"/>
            <a:ext cx="3723878" cy="496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7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6093296"/>
            <a:ext cx="835292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PGC: Présence de 7 pots de moutarde "</a:t>
            </a:r>
            <a:r>
              <a:rPr lang="fr-FR" b="1" dirty="0" err="1">
                <a:solidFill>
                  <a:srgbClr val="0070C0"/>
                </a:solidFill>
              </a:rPr>
              <a:t>lesieur</a:t>
            </a:r>
            <a:r>
              <a:rPr lang="fr-FR" b="1" dirty="0">
                <a:solidFill>
                  <a:srgbClr val="0070C0"/>
                </a:solidFill>
              </a:rPr>
              <a:t>" DLC 12/2019. Nous rappelons que la date de retrait est de DLC-7 (23/11/19).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3754686" cy="500624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80728"/>
            <a:ext cx="3754685" cy="500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7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19672" y="6165304"/>
            <a:ext cx="590465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Le sol de la réserve était tacheté et crevassé.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37251"/>
            <a:ext cx="3381840" cy="450912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37251"/>
            <a:ext cx="338184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5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5805264"/>
            <a:ext cx="774157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Charcuterie: Présence d'un boudin de charcuterie et d'un bloc de mozzarella entamés et non identifiés.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90499"/>
            <a:ext cx="3327834" cy="443711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0499"/>
            <a:ext cx="3327834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7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99590" y="6021288"/>
            <a:ext cx="708078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Charcuterie/fromage: Absence du suivi et de l'enregistrement des températures à cœur des produits pour le 05/12/19.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9591" y="692696"/>
            <a:ext cx="700877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1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5818038"/>
            <a:ext cx="835292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Boucherie/</a:t>
            </a:r>
            <a:r>
              <a:rPr lang="fr-FR" b="1" dirty="0" err="1" smtClean="0">
                <a:solidFill>
                  <a:srgbClr val="0070C0"/>
                </a:solidFill>
              </a:rPr>
              <a:t>volaillerie</a:t>
            </a:r>
            <a:r>
              <a:rPr lang="fr-FR" b="1" dirty="0">
                <a:solidFill>
                  <a:srgbClr val="0070C0"/>
                </a:solidFill>
              </a:rPr>
              <a:t>: La température à cœur mesurée sur les volailles varie entre 6,5°C et 7°C.</a:t>
            </a:r>
          </a:p>
          <a:p>
            <a:r>
              <a:rPr lang="fr-FR" b="1" dirty="0">
                <a:solidFill>
                  <a:srgbClr val="0070C0"/>
                </a:solidFill>
              </a:rPr>
              <a:t>La température à </a:t>
            </a:r>
            <a:r>
              <a:rPr lang="fr-FR" b="1" dirty="0" err="1">
                <a:solidFill>
                  <a:srgbClr val="0070C0"/>
                </a:solidFill>
              </a:rPr>
              <a:t>coeur</a:t>
            </a:r>
            <a:r>
              <a:rPr lang="fr-FR" b="1" dirty="0">
                <a:solidFill>
                  <a:srgbClr val="0070C0"/>
                </a:solidFill>
              </a:rPr>
              <a:t> des viandes hachées était élevée T°: 6,1°C.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4" r="14419"/>
          <a:stretch/>
        </p:blipFill>
        <p:spPr>
          <a:xfrm>
            <a:off x="5242343" y="1235000"/>
            <a:ext cx="3290097" cy="44982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4771314" cy="357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4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5733256"/>
            <a:ext cx="835292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Boucherie/</a:t>
            </a:r>
            <a:r>
              <a:rPr lang="fr-FR" b="1" dirty="0" err="1" smtClean="0">
                <a:solidFill>
                  <a:srgbClr val="0070C0"/>
                </a:solidFill>
              </a:rPr>
              <a:t>volaillerie</a:t>
            </a:r>
            <a:r>
              <a:rPr lang="fr-FR" b="1" dirty="0">
                <a:solidFill>
                  <a:srgbClr val="0070C0"/>
                </a:solidFill>
              </a:rPr>
              <a:t>: Les billots au niveau du rayon et dans le </a:t>
            </a:r>
            <a:r>
              <a:rPr lang="fr-FR" b="1" dirty="0" err="1">
                <a:solidFill>
                  <a:srgbClr val="0070C0"/>
                </a:solidFill>
              </a:rPr>
              <a:t>laboratoir</a:t>
            </a:r>
            <a:r>
              <a:rPr lang="fr-FR" b="1" dirty="0">
                <a:solidFill>
                  <a:srgbClr val="0070C0"/>
                </a:solidFill>
              </a:rPr>
              <a:t> étaient fortement souillés.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46725"/>
            <a:ext cx="3363838" cy="448511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46726"/>
            <a:ext cx="3363838" cy="448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5661248"/>
            <a:ext cx="820891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Les pédales poubelles de la salle de pause, </a:t>
            </a:r>
            <a:r>
              <a:rPr lang="fr-FR" b="1" dirty="0" smtClean="0">
                <a:solidFill>
                  <a:srgbClr val="0070C0"/>
                </a:solidFill>
              </a:rPr>
              <a:t>FLEG, boucherie/</a:t>
            </a:r>
            <a:r>
              <a:rPr lang="fr-FR" b="1" dirty="0" err="1" smtClean="0">
                <a:solidFill>
                  <a:srgbClr val="0070C0"/>
                </a:solidFill>
              </a:rPr>
              <a:t>volaillerie</a:t>
            </a:r>
            <a:r>
              <a:rPr lang="fr-FR" b="1" dirty="0">
                <a:solidFill>
                  <a:srgbClr val="0070C0"/>
                </a:solidFill>
              </a:rPr>
              <a:t>, et </a:t>
            </a:r>
            <a:r>
              <a:rPr lang="fr-FR" b="1" dirty="0" err="1">
                <a:solidFill>
                  <a:srgbClr val="0070C0"/>
                </a:solidFill>
              </a:rPr>
              <a:t>boul</a:t>
            </a:r>
            <a:r>
              <a:rPr lang="fr-FR" b="1" dirty="0">
                <a:solidFill>
                  <a:srgbClr val="0070C0"/>
                </a:solidFill>
              </a:rPr>
              <a:t>/</a:t>
            </a:r>
            <a:r>
              <a:rPr lang="fr-FR" b="1" dirty="0" err="1">
                <a:solidFill>
                  <a:srgbClr val="0070C0"/>
                </a:solidFill>
              </a:rPr>
              <a:t>pât</a:t>
            </a:r>
            <a:r>
              <a:rPr lang="fr-FR" b="1" dirty="0">
                <a:solidFill>
                  <a:srgbClr val="0070C0"/>
                </a:solidFill>
              </a:rPr>
              <a:t> étaient rompues.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340768"/>
            <a:ext cx="2949792" cy="39330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340768"/>
            <a:ext cx="2949792" cy="393305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2949792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6058162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Boucherie/</a:t>
            </a:r>
            <a:r>
              <a:rPr lang="fr-FR" b="1" dirty="0" err="1" smtClean="0">
                <a:solidFill>
                  <a:srgbClr val="0070C0"/>
                </a:solidFill>
              </a:rPr>
              <a:t>volaillerie</a:t>
            </a:r>
            <a:r>
              <a:rPr lang="fr-FR" b="1" dirty="0">
                <a:solidFill>
                  <a:srgbClr val="0070C0"/>
                </a:solidFill>
              </a:rPr>
              <a:t>: Manque d'enregistrement des quantités des produits sur les feuilles de </a:t>
            </a:r>
            <a:r>
              <a:rPr lang="fr-FR" b="1" dirty="0" smtClean="0">
                <a:solidFill>
                  <a:srgbClr val="0070C0"/>
                </a:solidFill>
              </a:rPr>
              <a:t>traçabilités.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37620" y="1844824"/>
            <a:ext cx="4608512" cy="34563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3456384" cy="4608512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5292080" y="4149080"/>
            <a:ext cx="576064" cy="57606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2339752" y="1772816"/>
            <a:ext cx="792088" cy="244827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101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15616" y="6093296"/>
            <a:ext cx="69127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Poissonnerie: Le balisage était seulement en longue arabe.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36712"/>
            <a:ext cx="662473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8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03648" y="6093296"/>
            <a:ext cx="655272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FLEG: Présence d'une lampe non fonctionnelle au niveau du meuble 4 </a:t>
            </a:r>
            <a:r>
              <a:rPr lang="fr-FR" b="1" dirty="0" err="1">
                <a:solidFill>
                  <a:srgbClr val="0070C0"/>
                </a:solidFill>
              </a:rPr>
              <a:t>éme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smtClean="0">
                <a:solidFill>
                  <a:srgbClr val="0070C0"/>
                </a:solidFill>
              </a:rPr>
              <a:t>gamme.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922" y="908720"/>
            <a:ext cx="3806155" cy="507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2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60483</TotalTime>
  <Words>233</Words>
  <Application>Microsoft Office PowerPoint</Application>
  <PresentationFormat>Affichage à l'écran (4:3)</PresentationFormat>
  <Paragraphs>18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Utilisateur Windows</cp:lastModifiedBy>
  <cp:revision>720</cp:revision>
  <cp:lastPrinted>2016-02-08T19:41:58Z</cp:lastPrinted>
  <dcterms:created xsi:type="dcterms:W3CDTF">2014-03-07T09:21:22Z</dcterms:created>
  <dcterms:modified xsi:type="dcterms:W3CDTF">2019-12-07T08:57:03Z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4552545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