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68" r:id="rId2"/>
    <p:sldId id="422" r:id="rId3"/>
    <p:sldId id="451" r:id="rId4"/>
    <p:sldId id="450" r:id="rId5"/>
    <p:sldId id="423" r:id="rId6"/>
    <p:sldId id="424" r:id="rId7"/>
    <p:sldId id="425" r:id="rId8"/>
    <p:sldId id="426" r:id="rId9"/>
    <p:sldId id="427" r:id="rId10"/>
    <p:sldId id="428" r:id="rId11"/>
    <p:sldId id="432" r:id="rId12"/>
    <p:sldId id="449" r:id="rId13"/>
    <p:sldId id="447" r:id="rId14"/>
    <p:sldId id="434" r:id="rId15"/>
    <p:sldId id="435" r:id="rId16"/>
    <p:sldId id="437" r:id="rId17"/>
    <p:sldId id="439" r:id="rId18"/>
    <p:sldId id="453" r:id="rId19"/>
    <p:sldId id="440" r:id="rId20"/>
    <p:sldId id="452" r:id="rId21"/>
    <p:sldId id="441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Manouba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2.jpg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 ?><Relationships xmlns="http://schemas.openxmlformats.org/package/2006/relationships"><Relationship Id="rId3" Target="../media/image36.jpeg" Type="http://schemas.openxmlformats.org/officeDocument/2006/relationships/image"/><Relationship Id="rId2" Target="../media/image35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Manouba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SLAIMI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5733256"/>
            <a:ext cx="208823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Juin 2017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3852427" cy="288932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877272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boulangerie : Les présentoirs </a:t>
            </a:r>
            <a:r>
              <a:rPr lang="fr-FR" b="1" dirty="0" smtClean="0">
                <a:solidFill>
                  <a:srgbClr val="0070C0"/>
                </a:solidFill>
              </a:rPr>
              <a:t>des pains libanais emballés et celle des baguettes </a:t>
            </a:r>
            <a:r>
              <a:rPr lang="fr-FR" b="1" dirty="0">
                <a:solidFill>
                  <a:srgbClr val="0070C0"/>
                </a:solidFill>
              </a:rPr>
              <a:t>sont usés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528900"/>
            <a:ext cx="4176464" cy="31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340768"/>
            <a:ext cx="3296903" cy="439587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5949280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pâtisserie : Présence de rouille au niveau de la jointure du sol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5280587" cy="396044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427984" y="1700808"/>
            <a:ext cx="1512168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2771800" y="3266568"/>
            <a:ext cx="1512168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83569" y="573325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</a:t>
            </a:r>
            <a:r>
              <a:rPr lang="fr-FR" b="1" dirty="0">
                <a:solidFill>
                  <a:srgbClr val="0070C0"/>
                </a:solidFill>
              </a:rPr>
              <a:t>froide pâtisserie : Les caisses du fournisseur des baguettes ne sont pas propres. Aviser le fournisseur sur cet écart</a:t>
            </a:r>
          </a:p>
        </p:txBody>
      </p:sp>
    </p:spTree>
    <p:extLst>
      <p:ext uri="{BB962C8B-B14F-4D97-AF65-F5344CB8AC3E}">
        <p14:creationId xmlns:p14="http://schemas.microsoft.com/office/powerpoint/2010/main" val="42208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062" y="2104290"/>
            <a:ext cx="4956043" cy="371703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499992" y="1484784"/>
            <a:ext cx="39604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sol de la chambre froide et du congélateur n'étaient pas </a:t>
            </a:r>
            <a:r>
              <a:rPr lang="fr-FR" b="1" dirty="0" smtClean="0">
                <a:solidFill>
                  <a:srgbClr val="0070C0"/>
                </a:solidFill>
              </a:rPr>
              <a:t>propres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231369"/>
            <a:ext cx="3157094" cy="420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86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4248472" cy="31863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844824"/>
            <a:ext cx="3312368" cy="21473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Flèche courbée vers la gauche 4"/>
          <p:cNvSpPr/>
          <p:nvPr/>
        </p:nvSpPr>
        <p:spPr>
          <a:xfrm rot="16448780">
            <a:off x="4499992" y="314974"/>
            <a:ext cx="936104" cy="3528392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83568" y="5517232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: Présence d'un seau de nappage dont la DLC est dépassée : 10/02/2017 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316732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844824"/>
            <a:ext cx="4032448" cy="302433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724406" y="5661248"/>
            <a:ext cx="3972562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fruits et légumes 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1</a:t>
            </a:r>
            <a:r>
              <a:rPr lang="fr-FR" b="1" dirty="0">
                <a:solidFill>
                  <a:srgbClr val="0070C0"/>
                </a:solidFill>
              </a:rPr>
              <a:t>/ Le sol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>
                <a:solidFill>
                  <a:srgbClr val="0070C0"/>
                </a:solidFill>
              </a:rPr>
              <a:t>crevassé</a:t>
            </a:r>
          </a:p>
          <a:p>
            <a:r>
              <a:rPr lang="fr-FR" b="1" dirty="0">
                <a:solidFill>
                  <a:srgbClr val="0070C0"/>
                </a:solidFill>
              </a:rPr>
              <a:t>2/ La jointure du sol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>
                <a:solidFill>
                  <a:srgbClr val="0070C0"/>
                </a:solidFill>
              </a:rPr>
              <a:t>décollée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75906" cy="53012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204864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des </a:t>
            </a:r>
            <a:r>
              <a:rPr lang="fr-FR" b="1" dirty="0">
                <a:solidFill>
                  <a:srgbClr val="0070C0"/>
                </a:solidFill>
              </a:rPr>
              <a:t>produits surgelés : Le tube néon du meuble </a:t>
            </a:r>
            <a:r>
              <a:rPr lang="fr-FR" b="1" dirty="0" smtClean="0">
                <a:solidFill>
                  <a:srgbClr val="0070C0"/>
                </a:solidFill>
              </a:rPr>
              <a:t>n'est </a:t>
            </a:r>
            <a:r>
              <a:rPr lang="fr-FR" b="1" dirty="0">
                <a:solidFill>
                  <a:srgbClr val="0070C0"/>
                </a:solidFill>
              </a:rPr>
              <a:t>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4608512" cy="345638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23528" y="5879013"/>
            <a:ext cx="507542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</a:t>
            </a:r>
            <a:r>
              <a:rPr lang="fr-FR" b="1" dirty="0">
                <a:solidFill>
                  <a:srgbClr val="0070C0"/>
                </a:solidFill>
              </a:rPr>
              <a:t>et légumes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(sol et étagères) n'était </a:t>
            </a:r>
            <a:r>
              <a:rPr lang="fr-FR" b="1" dirty="0">
                <a:solidFill>
                  <a:srgbClr val="0070C0"/>
                </a:solidFill>
              </a:rPr>
              <a:t>pas propre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586" y="1340769"/>
            <a:ext cx="3564395" cy="47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26809" y="5457998"/>
            <a:ext cx="5033750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</a:t>
            </a:r>
            <a:r>
              <a:rPr lang="fr-FR" b="1" dirty="0">
                <a:solidFill>
                  <a:srgbClr val="0070C0"/>
                </a:solidFill>
              </a:rPr>
              <a:t>et légumes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d'insectes au alentours du </a:t>
            </a:r>
            <a:r>
              <a:rPr lang="fr-FR" b="1" dirty="0" smtClean="0">
                <a:solidFill>
                  <a:srgbClr val="0070C0"/>
                </a:solidFill>
              </a:rPr>
              <a:t>rayon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4572000" cy="3429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9"/>
            <a:ext cx="3312368" cy="441649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1979712" y="2132856"/>
            <a:ext cx="864096" cy="9224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444208" y="4005064"/>
            <a:ext cx="864096" cy="9224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63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999" y="3258041"/>
            <a:ext cx="2558489" cy="341131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52128"/>
            <a:ext cx="2853798" cy="38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484784"/>
            <a:ext cx="3528392" cy="18246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077072"/>
            <a:ext cx="2952328" cy="15559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Flèche courbée vers le haut 7"/>
          <p:cNvSpPr/>
          <p:nvPr/>
        </p:nvSpPr>
        <p:spPr>
          <a:xfrm rot="20460002">
            <a:off x="2506039" y="3328739"/>
            <a:ext cx="3006746" cy="707245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 rot="4140645">
            <a:off x="6353223" y="4210700"/>
            <a:ext cx="882673" cy="2438370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9512" y="5877272"/>
            <a:ext cx="5686172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de </a:t>
            </a:r>
            <a:r>
              <a:rPr lang="fr-FR" b="1" dirty="0">
                <a:solidFill>
                  <a:srgbClr val="0070C0"/>
                </a:solidFill>
              </a:rPr>
              <a:t>produits dont la DLC est dépassée : </a:t>
            </a:r>
          </a:p>
          <a:p>
            <a:r>
              <a:rPr lang="fr-FR" b="1" dirty="0">
                <a:solidFill>
                  <a:srgbClr val="0070C0"/>
                </a:solidFill>
              </a:rPr>
              <a:t>1/ 6 boites de Kaiser Mozzarella DLC 31/05/2017, </a:t>
            </a:r>
          </a:p>
          <a:p>
            <a:r>
              <a:rPr lang="fr-FR" b="1" dirty="0">
                <a:solidFill>
                  <a:srgbClr val="0070C0"/>
                </a:solidFill>
              </a:rPr>
              <a:t>2/ 1 fromage Rondelait DLC 27/05/2017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0996"/>
            <a:ext cx="2697618" cy="359682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73016"/>
            <a:ext cx="3987719" cy="299078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673" y="1198620"/>
            <a:ext cx="2700300" cy="36004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79512" y="5068410"/>
            <a:ext cx="472581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</a:t>
            </a:r>
            <a:r>
              <a:rPr lang="fr-FR" b="1" dirty="0">
                <a:solidFill>
                  <a:srgbClr val="0070C0"/>
                </a:solidFill>
              </a:rPr>
              <a:t>des gâteaux : La propreté du meuble des gâteaux n'était pas satisfaisante</a:t>
            </a:r>
          </a:p>
        </p:txBody>
      </p:sp>
    </p:spTree>
    <p:extLst>
      <p:ext uri="{BB962C8B-B14F-4D97-AF65-F5344CB8AC3E}">
        <p14:creationId xmlns:p14="http://schemas.microsoft.com/office/powerpoint/2010/main" val="187585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9"/>
            <a:ext cx="3312368" cy="4381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285846" cy="438112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259632" y="6093296"/>
            <a:ext cx="661270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 rayon des produits laitiers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6248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68152"/>
            <a:ext cx="3165816" cy="4221088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772208" y="3908967"/>
            <a:ext cx="1071600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368153"/>
            <a:ext cx="4181639" cy="4221088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6948264" y="1700808"/>
            <a:ext cx="1071600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292488" y="1628800"/>
            <a:ext cx="1071600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55576" y="5805264"/>
            <a:ext cx="763802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produits exposés dont la DLC est dépassée : </a:t>
            </a:r>
          </a:p>
          <a:p>
            <a:r>
              <a:rPr lang="fr-FR" b="1" dirty="0">
                <a:solidFill>
                  <a:srgbClr val="0070C0"/>
                </a:solidFill>
              </a:rPr>
              <a:t>1/ 11 pots de miel DLC Avril 2017, </a:t>
            </a:r>
          </a:p>
          <a:p>
            <a:r>
              <a:rPr lang="fr-FR" b="1" dirty="0">
                <a:solidFill>
                  <a:srgbClr val="0070C0"/>
                </a:solidFill>
              </a:rPr>
              <a:t>2/ 7 pots de Nutella DLC 27/05/2017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3186354" cy="424847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23929" y="2492896"/>
            <a:ext cx="446449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</a:t>
            </a:r>
            <a:r>
              <a:rPr lang="fr-FR" b="1" dirty="0">
                <a:solidFill>
                  <a:srgbClr val="0070C0"/>
                </a:solidFill>
              </a:rPr>
              <a:t>des gâteaux : L'afficheur de température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>
                <a:solidFill>
                  <a:srgbClr val="0070C0"/>
                </a:solidFill>
              </a:rPr>
              <a:t>défaillant</a:t>
            </a:r>
          </a:p>
        </p:txBody>
      </p:sp>
    </p:spTree>
    <p:extLst>
      <p:ext uri="{BB962C8B-B14F-4D97-AF65-F5344CB8AC3E}">
        <p14:creationId xmlns:p14="http://schemas.microsoft.com/office/powerpoint/2010/main" val="11266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9"/>
            <a:ext cx="4050450" cy="54006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564904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</a:t>
            </a:r>
            <a:r>
              <a:rPr lang="fr-FR" b="1" dirty="0">
                <a:solidFill>
                  <a:srgbClr val="0070C0"/>
                </a:solidFill>
              </a:rPr>
              <a:t>des gâteaux : Les </a:t>
            </a:r>
            <a:r>
              <a:rPr lang="fr-FR" b="1" dirty="0" smtClean="0">
                <a:solidFill>
                  <a:srgbClr val="0070C0"/>
                </a:solidFill>
              </a:rPr>
              <a:t>portes-étiquette </a:t>
            </a:r>
            <a:r>
              <a:rPr lang="fr-FR" b="1" dirty="0">
                <a:solidFill>
                  <a:srgbClr val="0070C0"/>
                </a:solidFill>
              </a:rPr>
              <a:t>du meuble des gâteaux sont usés</a:t>
            </a:r>
          </a:p>
        </p:txBody>
      </p:sp>
    </p:spTree>
    <p:extLst>
      <p:ext uri="{BB962C8B-B14F-4D97-AF65-F5344CB8AC3E}">
        <p14:creationId xmlns:p14="http://schemas.microsoft.com/office/powerpoint/2010/main" val="261448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939902" cy="525320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16016" y="2708919"/>
            <a:ext cx="37444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: Le distributeur de papier </a:t>
            </a:r>
            <a:r>
              <a:rPr lang="fr-FR" b="1" dirty="0" smtClean="0">
                <a:solidFill>
                  <a:srgbClr val="0070C0"/>
                </a:solidFill>
              </a:rPr>
              <a:t>est dépourvu de </a:t>
            </a:r>
            <a:r>
              <a:rPr lang="fr-FR" b="1" dirty="0">
                <a:solidFill>
                  <a:srgbClr val="0070C0"/>
                </a:solidFill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243189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04" y="1340768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14578" y="2636912"/>
            <a:ext cx="364585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: Le four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40725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867894" cy="515719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26630" y="2060848"/>
            <a:ext cx="383380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 Présence </a:t>
            </a:r>
            <a:r>
              <a:rPr lang="fr-FR" b="1" dirty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pains semi-cuits </a:t>
            </a:r>
            <a:r>
              <a:rPr lang="fr-FR" b="1" dirty="0">
                <a:solidFill>
                  <a:srgbClr val="0070C0"/>
                </a:solidFill>
              </a:rPr>
              <a:t>sans identification : absence de date de </a:t>
            </a:r>
            <a:r>
              <a:rPr lang="fr-FR" b="1" dirty="0" smtClean="0">
                <a:solidFill>
                  <a:srgbClr val="0070C0"/>
                </a:solidFill>
              </a:rPr>
              <a:t>réception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340768"/>
            <a:ext cx="5436096" cy="40770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40418" y="5731770"/>
            <a:ext cx="746390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: L'appareil DEIV n'était pas fonctionnel le jour de l'audit</a:t>
            </a:r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57399"/>
            <a:ext cx="3888432" cy="518457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16017" y="2204864"/>
            <a:ext cx="3744416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pâtisserie : Présence d'un produit avec double étiquetage. Eviter cette pratique et </a:t>
            </a:r>
            <a:r>
              <a:rPr lang="fr-FR" b="1" dirty="0" smtClean="0">
                <a:solidFill>
                  <a:srgbClr val="0070C0"/>
                </a:solidFill>
              </a:rPr>
              <a:t>veiller </a:t>
            </a:r>
            <a:r>
              <a:rPr lang="fr-FR" b="1" dirty="0">
                <a:solidFill>
                  <a:srgbClr val="0070C0"/>
                </a:solidFill>
              </a:rPr>
              <a:t>à laisser l'étiquette du fournisseur </a:t>
            </a:r>
          </a:p>
        </p:txBody>
      </p:sp>
      <p:sp>
        <p:nvSpPr>
          <p:cNvPr id="4" name="Ellipse 3"/>
          <p:cNvSpPr/>
          <p:nvPr/>
        </p:nvSpPr>
        <p:spPr>
          <a:xfrm>
            <a:off x="1187624" y="3356992"/>
            <a:ext cx="1224136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15816" y="4013448"/>
            <a:ext cx="1224136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9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40558</TotalTime>
  <Words>310</Words>
  <Application>Microsoft Office PowerPoint</Application>
  <PresentationFormat>Affichage à l'écran (4:3)</PresentationFormat>
  <Paragraphs>32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544</cp:revision>
  <cp:lastPrinted>2016-02-08T19:41:58Z</cp:lastPrinted>
  <dcterms:created xsi:type="dcterms:W3CDTF">2014-03-07T09:21:22Z</dcterms:created>
  <dcterms:modified xsi:type="dcterms:W3CDTF">2017-06-08T13:03:03Z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756959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