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31" r:id="rId3"/>
    <p:sldId id="432" r:id="rId4"/>
    <p:sldId id="433" r:id="rId5"/>
    <p:sldId id="434" r:id="rId6"/>
    <p:sldId id="435" r:id="rId7"/>
    <p:sldId id="436" r:id="rId8"/>
    <p:sldId id="440" r:id="rId9"/>
    <p:sldId id="441" r:id="rId10"/>
    <p:sldId id="444" r:id="rId11"/>
    <p:sldId id="445" r:id="rId12"/>
    <p:sldId id="447" r:id="rId13"/>
    <p:sldId id="448" r:id="rId14"/>
    <p:sldId id="449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Manouba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Manouba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29570" y="2532901"/>
            <a:ext cx="5120569" cy="28803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1920" y="3153160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Entreposage des produits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48558" y="2524565"/>
            <a:ext cx="5504611" cy="309634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88432" y="2780928"/>
            <a:ext cx="4572000" cy="23083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</a:t>
            </a:r>
          </a:p>
          <a:p>
            <a:r>
              <a:rPr lang="fr-FR" b="1" dirty="0">
                <a:solidFill>
                  <a:srgbClr val="0070C0"/>
                </a:solidFill>
              </a:rPr>
              <a:t>1/ Les sacs de sucre sont entreposés sur des palettes en bois. Cette pratique est proscrite. </a:t>
            </a:r>
          </a:p>
          <a:p>
            <a:r>
              <a:rPr lang="fr-FR" b="1" dirty="0">
                <a:solidFill>
                  <a:srgbClr val="0070C0"/>
                </a:solidFill>
              </a:rPr>
              <a:t>2/ Les sacs de sucre sont entreposés à l'entrée du magasin et à côté de la poubelle, cet emplacement favorise la contamination croisée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96930" y="2553267"/>
            <a:ext cx="5268599" cy="29635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1920" y="3121629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carrelage du sol de la réserve PGC est crevassé 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80041" y="2228477"/>
            <a:ext cx="5776500" cy="324928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139952" y="3529951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piqûres de moisissures sur les supports de fromage 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92552" y="2560904"/>
            <a:ext cx="5248583" cy="29523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1920" y="3121629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vitre de la fenêtre du sanitaire des hommes </a:t>
            </a:r>
            <a:r>
              <a:rPr lang="fr-FR" b="1">
                <a:solidFill>
                  <a:srgbClr val="0070C0"/>
                </a:solidFill>
              </a:rPr>
              <a:t>est </a:t>
            </a:r>
            <a:r>
              <a:rPr lang="fr-FR" b="1" smtClean="0">
                <a:solidFill>
                  <a:srgbClr val="0070C0"/>
                </a:solidFill>
              </a:rPr>
              <a:t>brisée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37995" y="2702965"/>
            <a:ext cx="5239648" cy="294730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07359" y="1995592"/>
            <a:ext cx="4968552" cy="279481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3059832" y="3105835"/>
            <a:ext cx="296583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Boulangerie – pâtisserie : La </a:t>
            </a:r>
            <a:r>
              <a:rPr lang="fr-FR" b="1" dirty="0">
                <a:solidFill>
                  <a:srgbClr val="0070C0"/>
                </a:solidFill>
              </a:rPr>
              <a:t>portière de l'appareil UV ne ferme pas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084168" cy="34223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19672" y="5157192"/>
            <a:ext cx="608416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Les plaques de cuisson à pain sont usés, la couche antiadhésive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10" y="1425164"/>
            <a:ext cx="4567174" cy="26519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4143" y="1369109"/>
            <a:ext cx="2940886" cy="52282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4293096"/>
            <a:ext cx="4572000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pâtisserie :</a:t>
            </a:r>
          </a:p>
          <a:p>
            <a:r>
              <a:rPr lang="fr-FR" b="1" dirty="0">
                <a:solidFill>
                  <a:srgbClr val="0070C0"/>
                </a:solidFill>
              </a:rPr>
              <a:t>1/ Le revêtement du sol de la chambre froide est écaillé,</a:t>
            </a:r>
          </a:p>
          <a:p>
            <a:r>
              <a:rPr lang="fr-FR" b="1" dirty="0">
                <a:solidFill>
                  <a:srgbClr val="0070C0"/>
                </a:solidFill>
              </a:rPr>
              <a:t>2/ Présence de rouille au niveau de la jointure du sol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56792"/>
            <a:ext cx="6948264" cy="39083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93404" y="5786680"/>
            <a:ext cx="633670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 Linéaire des gâteaux : Les portes étiquettes sont </a:t>
            </a:r>
            <a:r>
              <a:rPr lang="fr-FR" b="1" dirty="0" smtClean="0">
                <a:solidFill>
                  <a:srgbClr val="0070C0"/>
                </a:solidFill>
              </a:rPr>
              <a:t>usées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742" y="1340769"/>
            <a:ext cx="5863690" cy="39604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5445224"/>
            <a:ext cx="7632848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Boulangerie – pâtisserie : La </a:t>
            </a:r>
            <a:r>
              <a:rPr lang="fr-FR" b="1" dirty="0">
                <a:solidFill>
                  <a:srgbClr val="0070C0"/>
                </a:solidFill>
              </a:rPr>
              <a:t>liste des ingrédients du </a:t>
            </a:r>
            <a:r>
              <a:rPr lang="fr-FR" b="1" dirty="0" err="1">
                <a:solidFill>
                  <a:srgbClr val="0070C0"/>
                </a:solidFill>
              </a:rPr>
              <a:t>kaak</a:t>
            </a:r>
            <a:r>
              <a:rPr lang="fr-FR" b="1" dirty="0">
                <a:solidFill>
                  <a:srgbClr val="0070C0"/>
                </a:solidFill>
              </a:rPr>
              <a:t> dattes (fournisseur: Société </a:t>
            </a:r>
            <a:r>
              <a:rPr lang="fr-FR" b="1" dirty="0" err="1">
                <a:solidFill>
                  <a:srgbClr val="0070C0"/>
                </a:solidFill>
              </a:rPr>
              <a:t>Essaada</a:t>
            </a:r>
            <a:r>
              <a:rPr lang="fr-FR" b="1" dirty="0">
                <a:solidFill>
                  <a:srgbClr val="0070C0"/>
                </a:solidFill>
              </a:rPr>
              <a:t> de Pâtisserie Tunisienne) ne mentionne pas l'existence du sésame présent dans le produit. La non-conformité est d'ordre réglementaire (AM:03/09/2008). 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190208" cy="36412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15616" y="5474965"/>
            <a:ext cx="698477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L'afficheur de la température du linéaire </a:t>
            </a:r>
            <a:r>
              <a:rPr lang="fr-FR" b="1" dirty="0" smtClean="0">
                <a:solidFill>
                  <a:srgbClr val="0070C0"/>
                </a:solidFill>
              </a:rPr>
              <a:t>des gâteaux </a:t>
            </a:r>
            <a:r>
              <a:rPr lang="fr-FR" b="1" dirty="0">
                <a:solidFill>
                  <a:srgbClr val="0070C0"/>
                </a:solidFill>
              </a:rPr>
              <a:t>n'est 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85436" y="2522308"/>
            <a:ext cx="5216056" cy="29340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56625" y="2708920"/>
            <a:ext cx="4055735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des produits préemballés : Le fraise en barquette est moisi.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88557" y="2340893"/>
            <a:ext cx="4572000" cy="25717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87592" y="2407872"/>
            <a:ext cx="4878191" cy="274398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95504" y="2967335"/>
            <a:ext cx="287264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linéaire des produits préemballés manquait de propreté. </a:t>
            </a:r>
          </a:p>
        </p:txBody>
      </p:sp>
    </p:spTree>
    <p:extLst>
      <p:ext uri="{BB962C8B-B14F-4D97-AF65-F5344CB8AC3E}">
        <p14:creationId xmlns:p14="http://schemas.microsoft.com/office/powerpoint/2010/main" val="32710356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37652</TotalTime>
  <Words>239</Words>
  <Application>Microsoft Office PowerPoint</Application>
  <PresentationFormat>Affichage à l'écran (4:3)</PresentationFormat>
  <Paragraphs>21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633</cp:revision>
  <cp:lastPrinted>2016-02-08T19:41:58Z</cp:lastPrinted>
  <dcterms:created xsi:type="dcterms:W3CDTF">2014-03-07T09:21:22Z</dcterms:created>
  <dcterms:modified xsi:type="dcterms:W3CDTF">2017-04-14T07:51:24Z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527015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