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8" r:id="rId2"/>
    <p:sldId id="322" r:id="rId3"/>
    <p:sldId id="323" r:id="rId4"/>
    <p:sldId id="326" r:id="rId5"/>
    <p:sldId id="325" r:id="rId6"/>
    <p:sldId id="332" r:id="rId7"/>
    <p:sldId id="330" r:id="rId8"/>
    <p:sldId id="327" r:id="rId9"/>
    <p:sldId id="346" r:id="rId10"/>
    <p:sldId id="333" r:id="rId11"/>
    <p:sldId id="334" r:id="rId12"/>
    <p:sldId id="335" r:id="rId13"/>
    <p:sldId id="349" r:id="rId14"/>
    <p:sldId id="336" r:id="rId15"/>
    <p:sldId id="337" r:id="rId16"/>
    <p:sldId id="338" r:id="rId17"/>
    <p:sldId id="340" r:id="rId18"/>
    <p:sldId id="341" r:id="rId19"/>
    <p:sldId id="348" r:id="rId20"/>
    <p:sldId id="342" r:id="rId21"/>
    <p:sldId id="347" r:id="rId22"/>
    <p:sldId id="343" r:id="rId23"/>
    <p:sldId id="344" r:id="rId24"/>
    <p:sldId id="345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</a:t>
            </a:r>
            <a:r>
              <a:rPr lang="fr-FR" altLang="fr-FR" kern="0" baseline="0" dirty="0" smtClean="0"/>
              <a:t> Manar City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Manar 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661248"/>
            <a:ext cx="2004075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10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3827" y="5694625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4407954" cy="58772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76056" y="5229200"/>
            <a:ext cx="295232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</a:t>
            </a:r>
            <a:r>
              <a:rPr lang="fr-FR" sz="1600" b="1" dirty="0">
                <a:solidFill>
                  <a:srgbClr val="0070C0"/>
                </a:solidFill>
              </a:rPr>
              <a:t>: Manque de </a:t>
            </a:r>
            <a:r>
              <a:rPr lang="fr-FR" sz="1600" b="1" dirty="0" smtClean="0">
                <a:solidFill>
                  <a:srgbClr val="0070C0"/>
                </a:solidFill>
              </a:rPr>
              <a:t>propreté </a:t>
            </a:r>
            <a:r>
              <a:rPr lang="fr-FR" sz="1600" b="1" dirty="0">
                <a:solidFill>
                  <a:srgbClr val="0070C0"/>
                </a:solidFill>
              </a:rPr>
              <a:t>des plateaux au niveau du chariot : souillures par des restes alimentaires.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195736" y="3703340"/>
            <a:ext cx="936104" cy="949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4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9960" y="1444216"/>
            <a:ext cx="4860032" cy="36450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28158"/>
            <a:ext cx="3507854" cy="46771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5805264"/>
            <a:ext cx="792088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</a:t>
            </a:r>
            <a:r>
              <a:rPr lang="fr-FR" sz="1600" b="1" dirty="0">
                <a:solidFill>
                  <a:srgbClr val="0070C0"/>
                </a:solidFill>
              </a:rPr>
              <a:t>: Encombrement des bacs de la plonge par du matériel, vu le manque d'étagères de rangement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Absence de support pour le produit au niveau de la station de nettoyage.</a:t>
            </a:r>
          </a:p>
        </p:txBody>
      </p:sp>
    </p:spTree>
    <p:extLst>
      <p:ext uri="{BB962C8B-B14F-4D97-AF65-F5344CB8AC3E}">
        <p14:creationId xmlns:p14="http://schemas.microsoft.com/office/powerpoint/2010/main" val="177372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4"/>
            <a:ext cx="4461960" cy="5949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124744"/>
            <a:ext cx="3655263" cy="29523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012160" y="2276872"/>
            <a:ext cx="1656184" cy="14624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95017" y="4163496"/>
            <a:ext cx="3528392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Entreposage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des meules de fromages blanc Meriah, ayant fait l'objet d'un retrait du rayon fromages/charcuterie; au niveau du meuble froid utilisé pour l'entreposage des ingrédients de préparation des sandwichs.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De plus, accumulation de liquides en provenance de ces fromages au niveau du meuble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3803915" cy="2852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56792"/>
            <a:ext cx="3651870" cy="4869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4509120"/>
            <a:ext cx="2952328" cy="20621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Etat de propreté insatisfaisant du sol: 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présence de tâches noirâtres persistantes. 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Accumulation de déchets au niveau du siphon d'évacuation.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8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6516216" cy="48871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5877272"/>
            <a:ext cx="79208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</a:t>
            </a:r>
            <a:r>
              <a:rPr lang="fr-FR" sz="1600" b="1" dirty="0" smtClean="0">
                <a:solidFill>
                  <a:srgbClr val="0070C0"/>
                </a:solidFill>
              </a:rPr>
              <a:t>: Absence de l’enregistrement du relevé mensuel des températures pour le mois d’avril.</a:t>
            </a:r>
          </a:p>
        </p:txBody>
      </p:sp>
      <p:sp>
        <p:nvSpPr>
          <p:cNvPr id="5" name="Ellipse 4"/>
          <p:cNvSpPr/>
          <p:nvPr/>
        </p:nvSpPr>
        <p:spPr>
          <a:xfrm>
            <a:off x="755576" y="4576437"/>
            <a:ext cx="6120680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31640" y="1196752"/>
            <a:ext cx="1584176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203848" y="1034734"/>
            <a:ext cx="1656184" cy="6840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7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52736"/>
            <a:ext cx="6300192" cy="47251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6021288"/>
            <a:ext cx="822716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Dosage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>
                <a:solidFill>
                  <a:srgbClr val="0070C0"/>
                </a:solidFill>
              </a:rPr>
              <a:t>de l'eau de Javel non respectée: 1/2 gobelet pour 15 litres d'eau.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932040" y="3212976"/>
            <a:ext cx="2106488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26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4137924" cy="55172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60032" y="5301208"/>
            <a:ext cx="352839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Traiteur: </a:t>
            </a:r>
            <a:r>
              <a:rPr lang="fr-FR" sz="1600" b="1" dirty="0">
                <a:solidFill>
                  <a:srgbClr val="0070C0"/>
                </a:solidFill>
              </a:rPr>
              <a:t>Manque de propreté au niveau de l'égouttoir de la friteuse: présence de traces de gras sur les grilles 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4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444208" cy="48331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6021288"/>
            <a:ext cx="822716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</a:t>
            </a:r>
            <a:r>
              <a:rPr lang="fr-FR" sz="1600" b="1" u="sng" dirty="0">
                <a:solidFill>
                  <a:srgbClr val="0070C0"/>
                </a:solidFill>
              </a:rPr>
              <a:t>: </a:t>
            </a:r>
            <a:r>
              <a:rPr lang="fr-FR" sz="1600" b="1" dirty="0">
                <a:solidFill>
                  <a:srgbClr val="0070C0"/>
                </a:solidFill>
              </a:rPr>
              <a:t>Le meuble froid d'exposition affiche une température de 11,4°C.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6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96752"/>
            <a:ext cx="5796136" cy="43471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6021288"/>
            <a:ext cx="822716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Labo. Boucherie: </a:t>
            </a:r>
            <a:r>
              <a:rPr lang="fr-FR" sz="1600" b="1" dirty="0" smtClean="0">
                <a:solidFill>
                  <a:srgbClr val="0070C0"/>
                </a:solidFill>
              </a:rPr>
              <a:t>Revêtement du sol endommagé suite aux derniers travaux.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44341" y="444091"/>
            <a:ext cx="4083918" cy="54452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6021288"/>
            <a:ext cx="822716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La planche de découpe était fortement fissurée.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Assurer le rabotage de cet élément.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83702" y="5517232"/>
            <a:ext cx="3734147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rouille sur les étagères de stockage.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9384"/>
            <a:ext cx="4011910" cy="53492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29" y="148478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7848"/>
            <a:ext cx="4668011" cy="35010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196752"/>
            <a:ext cx="3473613" cy="3722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1931" y="5301208"/>
            <a:ext cx="822716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sz="1600" b="1" dirty="0" smtClean="0">
                <a:solidFill>
                  <a:srgbClr val="0070C0"/>
                </a:solidFill>
              </a:rPr>
              <a:t>Problème de stagnation d’eau à ce niveau.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Développement de rouille aux alentours de la fabrique de glace.</a:t>
            </a:r>
          </a:p>
        </p:txBody>
      </p:sp>
      <p:sp>
        <p:nvSpPr>
          <p:cNvPr id="6" name="Ellipse 5"/>
          <p:cNvSpPr/>
          <p:nvPr/>
        </p:nvSpPr>
        <p:spPr>
          <a:xfrm>
            <a:off x="5076056" y="1772816"/>
            <a:ext cx="3312368" cy="20162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1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196752"/>
            <a:ext cx="7645555" cy="41044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0890" y="5589240"/>
            <a:ext cx="822716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Indication </a:t>
            </a:r>
            <a:r>
              <a:rPr lang="fr-FR" sz="1600" b="1" dirty="0">
                <a:solidFill>
                  <a:srgbClr val="0070C0"/>
                </a:solidFill>
              </a:rPr>
              <a:t>erroné de la date d'ouverture du carton : le 16/01/2019.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Correspondant à la date d'emballage du 04/04/2019. Or ce carton était entamé le 31/12/2019. </a:t>
            </a:r>
            <a:r>
              <a:rPr lang="fr-FR" sz="16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5" name="Ellipse 4"/>
          <p:cNvSpPr/>
          <p:nvPr/>
        </p:nvSpPr>
        <p:spPr>
          <a:xfrm>
            <a:off x="4932040" y="4365104"/>
            <a:ext cx="1656184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412776"/>
            <a:ext cx="5436096" cy="40770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5805264"/>
            <a:ext cx="648072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Plusieurs DEIV étaient non fonctionnels au rayon FLEG.</a:t>
            </a:r>
          </a:p>
        </p:txBody>
      </p:sp>
    </p:spTree>
    <p:extLst>
      <p:ext uri="{BB962C8B-B14F-4D97-AF65-F5344CB8AC3E}">
        <p14:creationId xmlns:p14="http://schemas.microsoft.com/office/powerpoint/2010/main" val="324881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340768"/>
            <a:ext cx="4104456" cy="35864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979" y="1340768"/>
            <a:ext cx="4764021" cy="35730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589240"/>
            <a:ext cx="77403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Boul./Pat</a:t>
            </a:r>
            <a:r>
              <a:rPr lang="fr-FR" sz="1600" b="1" dirty="0">
                <a:solidFill>
                  <a:srgbClr val="0070C0"/>
                </a:solidFill>
              </a:rPr>
              <a:t>: Impression illisible de la dénomination du produit sur certaines étiquettes de gâteaux.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4299942" cy="5733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2040" y="5636766"/>
            <a:ext cx="352839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PGC: </a:t>
            </a:r>
            <a:r>
              <a:rPr lang="fr-FR" sz="1600" b="1" dirty="0">
                <a:solidFill>
                  <a:srgbClr val="0070C0"/>
                </a:solidFill>
              </a:rPr>
              <a:t>Dépassement de la DLC pour un lot de pots de filets d'anchois.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La date  limite était le 22/02/2019.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3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12349" y="6021288"/>
            <a:ext cx="74888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70C0"/>
                </a:solidFill>
              </a:rPr>
              <a:t>Le tableau du relevé mensuel des températures ne correspond pas aux meubles froids du rayon.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36854" y="15474"/>
            <a:ext cx="4927430" cy="656990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99226" y="4602614"/>
            <a:ext cx="6552728" cy="149068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75656" y="836712"/>
            <a:ext cx="2348638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Les </a:t>
            </a:r>
            <a:r>
              <a:rPr lang="fr-FR" sz="1600" b="1" dirty="0">
                <a:solidFill>
                  <a:srgbClr val="0070C0"/>
                </a:solidFill>
              </a:rPr>
              <a:t>produits retirés du rayon étaient entreposés au niveau de la poubelle du rayon.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68760"/>
            <a:ext cx="7399667" cy="439248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91880" y="3140968"/>
            <a:ext cx="3744416" cy="223224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6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5805264"/>
            <a:ext cx="719767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 :</a:t>
            </a:r>
            <a:r>
              <a:rPr lang="fr-FR" sz="1600" b="1" dirty="0">
                <a:solidFill>
                  <a:srgbClr val="0070C0"/>
                </a:solidFill>
              </a:rPr>
              <a:t>Dépassement de la durée de vie pour un boudin de Jambon </a:t>
            </a:r>
            <a:r>
              <a:rPr lang="fr-FR" sz="1600" b="1" dirty="0" smtClean="0">
                <a:solidFill>
                  <a:srgbClr val="0070C0"/>
                </a:solidFill>
              </a:rPr>
              <a:t>MLIHA, </a:t>
            </a:r>
            <a:r>
              <a:rPr lang="fr-FR" sz="1600" b="1" dirty="0">
                <a:solidFill>
                  <a:srgbClr val="0070C0"/>
                </a:solidFill>
              </a:rPr>
              <a:t>entamé le 21/04/2019. 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908720"/>
            <a:ext cx="6012160" cy="45091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779912" y="3429000"/>
            <a:ext cx="2736304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08720"/>
            <a:ext cx="6108171" cy="45811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87624" y="5805264"/>
            <a:ext cx="7197677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Manque </a:t>
            </a:r>
            <a:r>
              <a:rPr lang="fr-FR" sz="1600" b="1" dirty="0">
                <a:solidFill>
                  <a:srgbClr val="0070C0"/>
                </a:solidFill>
              </a:rPr>
              <a:t>d'identification par la date d'entame pour un boudin de salami de bœuf spécial.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1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5369408"/>
            <a:ext cx="746829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Charcuterie/fromages: </a:t>
            </a:r>
            <a:r>
              <a:rPr lang="fr-FR" sz="1600" b="1" dirty="0">
                <a:solidFill>
                  <a:srgbClr val="0070C0"/>
                </a:solidFill>
              </a:rPr>
              <a:t>Dépassement du délai d'utilisation des </a:t>
            </a:r>
            <a:r>
              <a:rPr lang="fr-FR" sz="1600" b="1" dirty="0" smtClean="0">
                <a:solidFill>
                  <a:srgbClr val="0070C0"/>
                </a:solidFill>
              </a:rPr>
              <a:t>matières premières </a:t>
            </a:r>
            <a:r>
              <a:rPr lang="fr-FR" sz="1600" b="1" dirty="0">
                <a:solidFill>
                  <a:srgbClr val="0070C0"/>
                </a:solidFill>
              </a:rPr>
              <a:t>pour des meules de fromages blancs Meriah:Sardaigne, Sicilien et Persil, ces produits ont été exposés le jour de l'audit </a:t>
            </a:r>
            <a:r>
              <a:rPr lang="fr-FR" sz="1600" b="1" dirty="0" smtClean="0">
                <a:solidFill>
                  <a:srgbClr val="0070C0"/>
                </a:solidFill>
              </a:rPr>
              <a:t>alors </a:t>
            </a:r>
            <a:r>
              <a:rPr lang="fr-FR" sz="1600" b="1" dirty="0">
                <a:solidFill>
                  <a:srgbClr val="0070C0"/>
                </a:solidFill>
              </a:rPr>
              <a:t>que leurs DLC étaient le 12/05/2019.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8087" y="1189903"/>
            <a:ext cx="3903898" cy="38610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95144" y="556411"/>
            <a:ext cx="3672409" cy="489654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96612" y="2500627"/>
            <a:ext cx="2016224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187624" y="3004683"/>
            <a:ext cx="2088232" cy="9566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373216"/>
            <a:ext cx="792088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sz="1600" b="1" u="sng" dirty="0">
                <a:solidFill>
                  <a:srgbClr val="0070C0"/>
                </a:solidFill>
              </a:rPr>
              <a:t>: </a:t>
            </a:r>
            <a:r>
              <a:rPr lang="fr-FR" sz="1600" b="1" dirty="0">
                <a:solidFill>
                  <a:srgbClr val="0070C0"/>
                </a:solidFill>
              </a:rPr>
              <a:t>Certaines dates d'ouvertures mentionnées sur les boudins non concordantes au niveau des étiquettes des boudins et des dates mentionnées au niveau des fiches de traçabilité.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06742"/>
            <a:ext cx="4475989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06742"/>
            <a:ext cx="4211960" cy="315897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95536" y="1574794"/>
            <a:ext cx="1008112" cy="24208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868144" y="3320866"/>
            <a:ext cx="2448272" cy="7647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18"/>
          <a:stretch/>
        </p:blipFill>
        <p:spPr>
          <a:xfrm>
            <a:off x="179512" y="1162016"/>
            <a:ext cx="4351341" cy="33843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43652" y="743660"/>
            <a:ext cx="3165816" cy="42210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27584" y="1916832"/>
            <a:ext cx="1152128" cy="22322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344816" y="3356992"/>
            <a:ext cx="2592288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5373216"/>
            <a:ext cx="792088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sz="1600" b="1" u="sng" dirty="0">
                <a:solidFill>
                  <a:srgbClr val="0070C0"/>
                </a:solidFill>
              </a:rPr>
              <a:t>: </a:t>
            </a:r>
            <a:r>
              <a:rPr lang="fr-FR" sz="1600" b="1" dirty="0">
                <a:solidFill>
                  <a:srgbClr val="0070C0"/>
                </a:solidFill>
              </a:rPr>
              <a:t>Certaines dates d'ouvertures mentionnées sur les boudins non concordantes au niveau des étiquettes des boudins et des dates mentionnées au niveau des fiches de traçabilité.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37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25076</TotalTime>
  <Words>509</Words>
  <Application>Microsoft Office PowerPoint</Application>
  <PresentationFormat>Affichage à l'écran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406</cp:revision>
  <cp:lastPrinted>2016-02-08T19:41:58Z</cp:lastPrinted>
  <dcterms:created xsi:type="dcterms:W3CDTF">2014-03-07T09:21:22Z</dcterms:created>
  <dcterms:modified xsi:type="dcterms:W3CDTF">2019-05-21T22:04:48Z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725313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