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8" r:id="rId2"/>
    <p:sldId id="288" r:id="rId3"/>
    <p:sldId id="293" r:id="rId4"/>
    <p:sldId id="291" r:id="rId5"/>
    <p:sldId id="297" r:id="rId6"/>
    <p:sldId id="285" r:id="rId7"/>
    <p:sldId id="296" r:id="rId8"/>
    <p:sldId id="298" r:id="rId9"/>
    <p:sldId id="299" r:id="rId10"/>
    <p:sldId id="300" r:id="rId11"/>
    <p:sldId id="301" r:id="rId12"/>
    <p:sldId id="302" r:id="rId13"/>
    <p:sldId id="304" r:id="rId14"/>
    <p:sldId id="305" r:id="rId15"/>
    <p:sldId id="306" r:id="rId16"/>
    <p:sldId id="307" r:id="rId17"/>
    <p:sldId id="308" r:id="rId18"/>
    <p:sldId id="309" r:id="rId1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31/07/2018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31/07/2018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</a:t>
            </a:r>
            <a:r>
              <a:rPr lang="fr-FR" noProof="0" dirty="0" err="1" smtClean="0"/>
              <a:t>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</a:t>
            </a:r>
            <a:r>
              <a:rPr lang="fr-FR" altLang="fr-FR" kern="0" baseline="0" dirty="0" smtClean="0"/>
              <a:t> Manar City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34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36.jpeg" Type="http://schemas.openxmlformats.org/officeDocument/2006/relationships/image"/><Relationship Id="rId4" Target="../media/hdphoto6.wdp" Type="http://schemas.microsoft.com/office/2007/relationships/hdphoto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hdphoto2.wdp" Type="http://schemas.microsoft.com/office/2007/relationships/hdphoto"/><Relationship Id="rId4" Target="../media/image5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3" Target="../media/hdphoto3.wdp" Type="http://schemas.microsoft.com/office/2007/relationships/hdphoto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7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hdphoto4.wdp" Type="http://schemas.microsoft.com/office/2007/relationships/hdphoto"/><Relationship Id="rId4" Target="../media/image16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hdphoto5.wdp" Type="http://schemas.microsoft.com/office/2007/relationships/hdphoto"/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8.jpe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Manar City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924152" y="5769676"/>
            <a:ext cx="1986442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26 juillet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8104" y="5783013"/>
            <a:ext cx="2630848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Dr. Raja </a:t>
            </a:r>
            <a:r>
              <a:rPr lang="fr-FR" sz="2000" b="1" dirty="0" err="1" smtClean="0">
                <a:solidFill>
                  <a:srgbClr val="000000"/>
                </a:solidFill>
              </a:rPr>
              <a:t>Bouhalfaya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71600" y="6101614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Traiteur: </a:t>
            </a:r>
            <a:r>
              <a:rPr lang="fr-FR" sz="1600" b="1" dirty="0" smtClean="0">
                <a:solidFill>
                  <a:srgbClr val="0070C0"/>
                </a:solidFill>
              </a:rPr>
              <a:t>Le meuble froid d’exposition présentait une élévation de température allant jusqu’à 13°C;</a:t>
            </a:r>
            <a:endParaRPr lang="fr-FR" sz="1600" b="1" u="sng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6372200" cy="4779150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H="1">
            <a:off x="5364088" y="1700808"/>
            <a:ext cx="504056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5508104" y="2636912"/>
            <a:ext cx="504056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6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32569" y="5733256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Terminal de cuisson: </a:t>
            </a:r>
            <a:r>
              <a:rPr lang="fr-FR" sz="1600" b="1" dirty="0" smtClean="0">
                <a:solidFill>
                  <a:srgbClr val="0070C0"/>
                </a:solidFill>
              </a:rPr>
              <a:t>L’armoire UV n’était pas encore installée ,avec absence d’étagères pour l’entreposage des ustensiles .</a:t>
            </a:r>
            <a:endParaRPr lang="fr-FR" sz="1600" b="1" u="sng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98592"/>
            <a:ext cx="4459212" cy="334440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79" y="1738037"/>
            <a:ext cx="4139952" cy="3104964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6615082" y="2483279"/>
            <a:ext cx="2160240" cy="23762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17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860032" y="5786976"/>
            <a:ext cx="3816424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CF olives et épices: </a:t>
            </a:r>
            <a:r>
              <a:rPr lang="fr-FR" sz="1600" b="1" dirty="0" smtClean="0">
                <a:solidFill>
                  <a:srgbClr val="0070C0"/>
                </a:solidFill>
              </a:rPr>
              <a:t>Un produit était maintenu au niveau de la boite de conserve après son entame.</a:t>
            </a:r>
            <a:endParaRPr lang="fr-FR" sz="1600" b="1" u="sng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4227934" cy="563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5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6394866"/>
            <a:ext cx="6046941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Plusieurs DEIV étaient non fonctionnels.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18" y="825418"/>
            <a:ext cx="3240360" cy="243027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670134"/>
            <a:ext cx="3635896" cy="272692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3407810"/>
            <a:ext cx="3779912" cy="283493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48773"/>
            <a:ext cx="3670677" cy="275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1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73349" y="5877272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Zone de réception: </a:t>
            </a:r>
            <a:r>
              <a:rPr lang="fr-FR" sz="1600" b="1" dirty="0" smtClean="0">
                <a:solidFill>
                  <a:srgbClr val="0070C0"/>
                </a:solidFill>
              </a:rPr>
              <a:t>La porte de la réception manquait d’étanchéité par-dessous ,et le quai n’était pas muni de protection.</a:t>
            </a:r>
            <a:endParaRPr lang="fr-FR" sz="1600" b="1" u="sng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7" y="1346520"/>
            <a:ext cx="4379979" cy="32849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576" y="1346520"/>
            <a:ext cx="4379979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8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5536" y="6021288"/>
            <a:ext cx="4074707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Zone de réception: </a:t>
            </a:r>
            <a:r>
              <a:rPr lang="fr-FR" sz="1600" b="1" dirty="0" smtClean="0">
                <a:solidFill>
                  <a:srgbClr val="0070C0"/>
                </a:solidFill>
              </a:rPr>
              <a:t>Un appât était retrouvé à l’extérieur du porte-appât.</a:t>
            </a:r>
            <a:endParaRPr lang="fr-FR" sz="1600" b="1" u="sng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47209"/>
            <a:ext cx="3867894" cy="515719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6181911" y="2852936"/>
            <a:ext cx="1080120" cy="12961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1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93837" y="5805264"/>
            <a:ext cx="7468294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 sz="1600" u="sng">
                <a:solidFill>
                  <a:srgbClr val="0070C0"/>
                </a:solidFill>
              </a:rPr>
              <a:t>PGC</a:t>
            </a:r>
            <a:r>
              <a:rPr b="1" dirty="0" lang="fr-FR" smtClean="0" sz="1600">
                <a:solidFill>
                  <a:srgbClr val="0070C0"/>
                </a:solidFill>
              </a:rPr>
              <a:t>: Des ingrédients ont été barrés pour les deux produits:</a:t>
            </a:r>
          </a:p>
          <a:p>
            <a:r>
              <a:rPr b="1" dirty="0" lang="fr-FR" smtClean="0" sz="1600">
                <a:solidFill>
                  <a:srgbClr val="0070C0"/>
                </a:solidFill>
              </a:rPr>
              <a:t>1/Hrouss de « Epices et saveurs »</a:t>
            </a:r>
          </a:p>
          <a:p>
            <a:r>
              <a:rPr b="1" dirty="0" lang="fr-FR" smtClean="0" sz="1600">
                <a:solidFill>
                  <a:srgbClr val="0070C0"/>
                </a:solidFill>
              </a:rPr>
              <a:t>2/ Chocolat en poudre « </a:t>
            </a:r>
            <a:r>
              <a:rPr b="1" dirty="0" err="1" lang="fr-FR" smtClean="0" sz="1600">
                <a:solidFill>
                  <a:srgbClr val="0070C0"/>
                </a:solidFill>
              </a:rPr>
              <a:t>Banania</a:t>
            </a:r>
            <a:r>
              <a:rPr b="1" dirty="0" lang="fr-FR" smtClean="0" sz="1600">
                <a:solidFill>
                  <a:srgbClr val="0070C0"/>
                </a:solidFill>
              </a:rPr>
              <a:t> ».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"/>
          <a:stretch/>
        </p:blipFill>
        <p:spPr>
          <a:xfrm>
            <a:off x="467544" y="1052736"/>
            <a:ext cx="3233690" cy="45535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853772"/>
            <a:ext cx="356439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3559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323353" y="5570954"/>
            <a:ext cx="4074707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Ecaillement du revêtement du sol sur plusieurs niveaux : le couloir donnant sur les CF et le laboratoire de la boucherie.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12422"/>
            <a:ext cx="3888432" cy="291632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53" y="1012422"/>
            <a:ext cx="4572000" cy="3429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8872" y="3710804"/>
            <a:ext cx="2517744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5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5589240"/>
            <a:ext cx="7468294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1/Absence de distributeur de papier au niveau du poste lave-mains du labo boucherie.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2/Les poubelles étaient à ouvertures manuelles (l’une d’elle avait une pédale démontée) au niveau de la salle de pause.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28732"/>
            <a:ext cx="3363838" cy="448511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28732"/>
            <a:ext cx="3291830" cy="43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5949280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 sz="1600" u="sng">
                <a:solidFill>
                  <a:srgbClr val="0070C0"/>
                </a:solidFill>
              </a:rPr>
              <a:t>Boucherie: </a:t>
            </a:r>
            <a:r>
              <a:rPr b="1" dirty="0" lang="fr-FR" smtClean="0" sz="1600">
                <a:solidFill>
                  <a:srgbClr val="0070C0"/>
                </a:solidFill>
              </a:rPr>
              <a:t>utiliser </a:t>
            </a:r>
            <a:r>
              <a:rPr b="1" dirty="0" lang="fr-FR" smtClean="0" sz="1600">
                <a:solidFill>
                  <a:srgbClr val="0070C0"/>
                </a:solidFill>
              </a:rPr>
              <a:t>des égouttoirs pour l’entreposage des abats ,pour éviter le qu’ils baignent dans leurs exsudats.</a:t>
            </a:r>
            <a:endParaRPr b="1" dirty="0" lang="fr-FR" smtClean="0" sz="1600" u="sng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3579862" cy="47731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cstate="email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39842" y="1556792"/>
            <a:ext cx="4508501" cy="3528392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>
            <a:off x="3329148" y="3861048"/>
            <a:ext cx="792088" cy="1080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5292080" y="2056493"/>
            <a:ext cx="648072" cy="8684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8280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5949280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Poissonnerie: </a:t>
            </a:r>
            <a:r>
              <a:rPr lang="fr-FR" sz="1600" b="1" dirty="0" smtClean="0">
                <a:solidFill>
                  <a:srgbClr val="0070C0"/>
                </a:solidFill>
              </a:rPr>
              <a:t>Problèmes de stagnation d’eau au niveau de la CF et au niveau du stand d’exposition.</a:t>
            </a:r>
            <a:endParaRPr lang="fr-FR" sz="1600" b="1" u="sng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08820"/>
            <a:ext cx="4283968" cy="321297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88024" y="1877649"/>
            <a:ext cx="422446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0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5949280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Charcuterie/Fromages: </a:t>
            </a:r>
            <a:r>
              <a:rPr lang="fr-FR" sz="1600" b="1" dirty="0" smtClean="0">
                <a:solidFill>
                  <a:srgbClr val="0070C0"/>
                </a:solidFill>
              </a:rPr>
              <a:t> Entreposage des piques prix au niveau de la grille d’aération.</a:t>
            </a:r>
            <a:endParaRPr lang="fr-FR" sz="1600" b="1" u="sng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30019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2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247456" y="5295188"/>
            <a:ext cx="4608512" cy="132343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 sz="1600" u="sng">
                <a:solidFill>
                  <a:srgbClr val="0070C0"/>
                </a:solidFill>
              </a:rPr>
              <a:t>CF Fromages/charcuterie</a:t>
            </a:r>
            <a:r>
              <a:rPr b="1" dirty="0" lang="fr-FR" smtClean="0" sz="1600">
                <a:solidFill>
                  <a:srgbClr val="0070C0"/>
                </a:solidFill>
              </a:rPr>
              <a:t>: Les boules du fromage Edam « Mont Régal » ,présentaient un écaillement du revêtement externe ,et des étiquettes illisibles. Même remarque pour l’article Gouda.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911382"/>
            <a:ext cx="4283968" cy="321297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24744"/>
            <a:ext cx="4211960" cy="315897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cstate="email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2"/>
          <a:stretch/>
        </p:blipFill>
        <p:spPr>
          <a:xfrm>
            <a:off x="161764" y="4283714"/>
            <a:ext cx="3888432" cy="234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298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5877272"/>
            <a:ext cx="7468294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CF Charcuterie/fromages: </a:t>
            </a:r>
            <a:r>
              <a:rPr lang="fr-FR" sz="1600" b="1" dirty="0" smtClean="0">
                <a:solidFill>
                  <a:srgbClr val="0070C0"/>
                </a:solidFill>
              </a:rPr>
              <a:t>Un sachet de saucisses (emballage sous-vide) était dépourvu de date d’ouverture ,avec accumulation de liquide blanchâtre à l’intérieur.</a:t>
            </a:r>
            <a:endParaRPr lang="fr-FR" sz="1600" b="1" u="sng" dirty="0" smtClean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4499992" cy="33749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95" y="1124744"/>
            <a:ext cx="3240360" cy="4320480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>
            <a:off x="7452320" y="1916832"/>
            <a:ext cx="576064" cy="720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41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65845" y="6021288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 sz="1600" u="sng">
                <a:solidFill>
                  <a:srgbClr val="0070C0"/>
                </a:solidFill>
              </a:rPr>
              <a:t>CF Charcuterie/fromages</a:t>
            </a:r>
            <a:r>
              <a:rPr b="1" dirty="0" lang="fr-FR" smtClean="0" sz="1600">
                <a:solidFill>
                  <a:srgbClr val="0070C0"/>
                </a:solidFill>
              </a:rPr>
              <a:t>: Présence de piqûres de moisissures à la surface du produit Fromage Mozzarella « Majesté ».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2952328" cy="221424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" r="89"/>
          <a:stretch/>
        </p:blipFill>
        <p:spPr>
          <a:xfrm>
            <a:off x="3923928" y="1196752"/>
            <a:ext cx="4904351" cy="250290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cstate="email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077" r="1"/>
          <a:stretch/>
        </p:blipFill>
        <p:spPr>
          <a:xfrm>
            <a:off x="-108520" y="3827699"/>
            <a:ext cx="4608512" cy="1872208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>
            <a:off x="6732240" y="2146668"/>
            <a:ext cx="792088" cy="6030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23636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6458" y="5733256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Traiteur: </a:t>
            </a:r>
            <a:r>
              <a:rPr lang="fr-FR" sz="1600" b="1" dirty="0" smtClean="0">
                <a:solidFill>
                  <a:srgbClr val="0070C0"/>
                </a:solidFill>
              </a:rPr>
              <a:t>L’éclairage était non fonctionnel au niveau de la CF positive ,ainsi que l’armoire UV au niveau de la plonge.</a:t>
            </a:r>
            <a:endParaRPr lang="fr-FR" sz="1600" b="1" u="sng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43" y="1556792"/>
            <a:ext cx="4091947" cy="30689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65793"/>
            <a:ext cx="4067944" cy="3050958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>
            <a:off x="3635896" y="1772816"/>
            <a:ext cx="792088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6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5733256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Traiteur</a:t>
            </a:r>
            <a:r>
              <a:rPr lang="fr-FR" sz="1600" b="1" dirty="0" smtClean="0">
                <a:solidFill>
                  <a:srgbClr val="0070C0"/>
                </a:solidFill>
              </a:rPr>
              <a:t>: Les portières coulissantes de couverture des meubles d’exposition étaient démontées.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41448"/>
            <a:ext cx="4608512" cy="34563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35160"/>
            <a:ext cx="4091946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8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21089</TotalTime>
  <Words>318</Words>
  <Application>Microsoft Office PowerPoint</Application>
  <PresentationFormat>Affichage à l'écran (4:3)</PresentationFormat>
  <Paragraphs>24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374</cp:revision>
  <cp:lastPrinted>2016-02-08T19:41:58Z</cp:lastPrinted>
  <dcterms:created xsi:type="dcterms:W3CDTF">2014-03-07T09:21:22Z</dcterms:created>
  <dcterms:modified xsi:type="dcterms:W3CDTF">2018-07-31T14:25:59Z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3415801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