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8" r:id="rId2"/>
    <p:sldId id="311" r:id="rId3"/>
    <p:sldId id="312" r:id="rId4"/>
    <p:sldId id="313" r:id="rId5"/>
    <p:sldId id="314" r:id="rId6"/>
    <p:sldId id="318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38" r:id="rId18"/>
    <p:sldId id="328" r:id="rId19"/>
    <p:sldId id="330" r:id="rId20"/>
    <p:sldId id="331" r:id="rId21"/>
    <p:sldId id="332" r:id="rId22"/>
    <p:sldId id="333" r:id="rId23"/>
    <p:sldId id="334" r:id="rId24"/>
    <p:sldId id="337" r:id="rId25"/>
    <p:sldId id="335" r:id="rId26"/>
    <p:sldId id="336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21/08/2019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21/08/2019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Mahdia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Mahdia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3832" y="5756339"/>
            <a:ext cx="193033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09 Août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8028" y="5769676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5049" y="5985841"/>
            <a:ext cx="799385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</a:t>
            </a:r>
            <a:r>
              <a:rPr lang="fr-FR" sz="1600" b="1" dirty="0" smtClean="0">
                <a:solidFill>
                  <a:srgbClr val="0070C0"/>
                </a:solidFill>
              </a:rPr>
              <a:t>: Manque de propreté de la rôtissoire, notamment les vitres.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De même pour l’égouttoir de la friteuse.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Absence des deux poignées de la rôtissoire.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4612"/>
            <a:ext cx="3888432" cy="5184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78" y="1162438"/>
            <a:ext cx="3507854" cy="467713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799692" y="2492895"/>
            <a:ext cx="1656184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94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32040" y="6057201"/>
            <a:ext cx="38529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</a:t>
            </a:r>
            <a:r>
              <a:rPr lang="fr-FR" sz="1600" b="1" dirty="0" smtClean="0">
                <a:solidFill>
                  <a:srgbClr val="0070C0"/>
                </a:solidFill>
              </a:rPr>
              <a:t>: La jointure du four était usée.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299942" cy="573325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11560" y="3487316"/>
            <a:ext cx="4320480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31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4048" y="5702594"/>
            <a:ext cx="344045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Laboratoire Terminal de cuisson</a:t>
            </a:r>
            <a:r>
              <a:rPr lang="fr-FR" sz="16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revêtement du sol était endommagé.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-1358" r="-5433" b="1358"/>
          <a:stretch/>
        </p:blipFill>
        <p:spPr>
          <a:xfrm>
            <a:off x="611560" y="1196752"/>
            <a:ext cx="3975906" cy="53012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22970" y="4928300"/>
            <a:ext cx="3440452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dernier cadencier du contrôle de poids des produits du terminal de cuisson date du 29/07/2019.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Seul un échantillon/4 était effectué.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5638" r="13995" b="64631"/>
          <a:stretch/>
        </p:blipFill>
        <p:spPr>
          <a:xfrm>
            <a:off x="4610836" y="1412776"/>
            <a:ext cx="4117163" cy="194421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949191" y="1880828"/>
            <a:ext cx="135268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15616" y="2708920"/>
            <a:ext cx="1800200" cy="32849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1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6096" b="28375"/>
          <a:stretch/>
        </p:blipFill>
        <p:spPr>
          <a:xfrm>
            <a:off x="20394" y="1196752"/>
            <a:ext cx="4464496" cy="3096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-1" r="6803" b="25617"/>
          <a:stretch/>
        </p:blipFill>
        <p:spPr>
          <a:xfrm>
            <a:off x="4644008" y="1340768"/>
            <a:ext cx="4392488" cy="29523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0743" y="580526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Absence de la mention « Produit décongelé à ne pas recongeler » sur les étiquettes de certains gâteaux exposés.</a:t>
            </a:r>
          </a:p>
        </p:txBody>
      </p:sp>
      <p:sp>
        <p:nvSpPr>
          <p:cNvPr id="2" name="Ellipse 1"/>
          <p:cNvSpPr/>
          <p:nvPr/>
        </p:nvSpPr>
        <p:spPr>
          <a:xfrm>
            <a:off x="892041" y="2816932"/>
            <a:ext cx="2448272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72200" y="2960948"/>
            <a:ext cx="2422901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0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5" t="12191" r="4572" b="31423"/>
          <a:stretch/>
        </p:blipFill>
        <p:spPr>
          <a:xfrm>
            <a:off x="179512" y="836712"/>
            <a:ext cx="3744416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t="20828" r="-1" b="15461"/>
          <a:stretch/>
        </p:blipFill>
        <p:spPr>
          <a:xfrm>
            <a:off x="4139952" y="836712"/>
            <a:ext cx="4848539" cy="37444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9551" r="5900" b="27951"/>
          <a:stretch/>
        </p:blipFill>
        <p:spPr>
          <a:xfrm>
            <a:off x="87342" y="3789040"/>
            <a:ext cx="3836586" cy="26642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55975" y="5373216"/>
            <a:ext cx="4416491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Etiquetage non conforme de quelques produits exposés: Absence de la liste des ingrédients.</a:t>
            </a:r>
          </a:p>
        </p:txBody>
      </p:sp>
      <p:sp>
        <p:nvSpPr>
          <p:cNvPr id="2" name="Ellipse 1"/>
          <p:cNvSpPr/>
          <p:nvPr/>
        </p:nvSpPr>
        <p:spPr>
          <a:xfrm>
            <a:off x="827584" y="1340768"/>
            <a:ext cx="2736304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27584" y="4509120"/>
            <a:ext cx="2828474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55975" y="1700808"/>
            <a:ext cx="3816425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3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30" t="23954" r="21217" b="45704"/>
          <a:stretch/>
        </p:blipFill>
        <p:spPr>
          <a:xfrm>
            <a:off x="179512" y="1340768"/>
            <a:ext cx="4464496" cy="22322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975906" cy="53012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013176"/>
            <a:ext cx="344045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Absence de la mention sésame dans la liste des ingrédients des pains au lait GM du fournisseur Essoukri.</a:t>
            </a:r>
          </a:p>
        </p:txBody>
      </p:sp>
      <p:sp>
        <p:nvSpPr>
          <p:cNvPr id="2" name="Ellipse 1"/>
          <p:cNvSpPr/>
          <p:nvPr/>
        </p:nvSpPr>
        <p:spPr>
          <a:xfrm flipV="1">
            <a:off x="567590" y="1881326"/>
            <a:ext cx="4032448" cy="6023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52120" y="3471850"/>
            <a:ext cx="216024" cy="20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444208" y="4365104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2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25729" r="-1282" b="30164"/>
          <a:stretch/>
        </p:blipFill>
        <p:spPr>
          <a:xfrm>
            <a:off x="1475656" y="836712"/>
            <a:ext cx="5904656" cy="41679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87727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Absence de preuve d’aptitude au contact avec les aliments du dispositif utilisé pour la découpe du produit Nougat.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788024" y="2276872"/>
            <a:ext cx="2880320" cy="17281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5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6"/>
          <a:stretch/>
        </p:blipFill>
        <p:spPr>
          <a:xfrm>
            <a:off x="251520" y="1059484"/>
            <a:ext cx="3674831" cy="36465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31640" y="5589240"/>
            <a:ext cx="676875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Les morceaux de potirons emballés, étaient dépourvus d’étiquetage.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Manque propreté en dessous des grilles de soufflage du meuble froid: présence de déchets divers à ce niveau.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32" y="446448"/>
            <a:ext cx="3637727" cy="4850303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877331" y="1556792"/>
            <a:ext cx="5040560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0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5" b="24552"/>
          <a:stretch/>
        </p:blipFill>
        <p:spPr>
          <a:xfrm>
            <a:off x="179512" y="1124744"/>
            <a:ext cx="4502143" cy="27363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36674" b="34800"/>
          <a:stretch/>
        </p:blipFill>
        <p:spPr>
          <a:xfrm>
            <a:off x="4788024" y="1736812"/>
            <a:ext cx="3996444" cy="15121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4" t="46905" r="-2" b="15571"/>
          <a:stretch/>
        </p:blipFill>
        <p:spPr>
          <a:xfrm>
            <a:off x="333350" y="4437112"/>
            <a:ext cx="4194466" cy="2016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14038" y="4906615"/>
            <a:ext cx="374441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Les mentions DF, DLC et numéro de lot, étaient illisibles/absentes sur des boudins de charcuterie du fournisseur CHAHIA.</a:t>
            </a:r>
          </a:p>
        </p:txBody>
      </p:sp>
      <p:sp>
        <p:nvSpPr>
          <p:cNvPr id="2" name="Ellipse 1"/>
          <p:cNvSpPr/>
          <p:nvPr/>
        </p:nvSpPr>
        <p:spPr>
          <a:xfrm>
            <a:off x="179512" y="2204864"/>
            <a:ext cx="316835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78393" y="2273215"/>
            <a:ext cx="3572576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8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837553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CF(+)Charcuterie/fromages 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rouille au niveau des support du rideau à lanières, également au niveau des éléments de stockage.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2" y="1320405"/>
            <a:ext cx="4187957" cy="31409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3" y="1001866"/>
            <a:ext cx="3618402" cy="482453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3635896" y="2204864"/>
            <a:ext cx="36004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475656" y="198884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146167" y="1846773"/>
            <a:ext cx="863576" cy="20882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800533" cy="360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489852" cy="4653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013176"/>
            <a:ext cx="3672408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Certaines portes étiquettes des meubles froids étaient endommagées.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Eclairage non fonctionnel dans l’un des compartiments du meuble froid.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907704" y="2132856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092280" y="2132856"/>
            <a:ext cx="288032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7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723878" cy="49651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09311"/>
            <a:ext cx="3705876" cy="49411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piqûres de moisissures au niveau des supports des portes étiquettes.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115616" y="299695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064898" y="3429000"/>
            <a:ext cx="23529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7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11016" r="17901" b="40787"/>
          <a:stretch/>
        </p:blipFill>
        <p:spPr>
          <a:xfrm>
            <a:off x="539552" y="1412776"/>
            <a:ext cx="3816424" cy="30357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847403" cy="51298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5524" y="5301208"/>
            <a:ext cx="344045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Dépôt de givre à l’intérieur de l’un des compartiments du meuble des produits surgelés/crèmes glacées.</a:t>
            </a:r>
          </a:p>
        </p:txBody>
      </p:sp>
      <p:sp>
        <p:nvSpPr>
          <p:cNvPr id="2" name="Ellipse 1"/>
          <p:cNvSpPr/>
          <p:nvPr/>
        </p:nvSpPr>
        <p:spPr>
          <a:xfrm>
            <a:off x="1763688" y="2492896"/>
            <a:ext cx="1944216" cy="16561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804248" y="2930672"/>
            <a:ext cx="360040" cy="390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98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3489852" cy="4653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6021288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Manque de vitres protectrices au niveau des meubles des produits surgelés.</a:t>
            </a:r>
          </a:p>
        </p:txBody>
      </p:sp>
    </p:spTree>
    <p:extLst>
      <p:ext uri="{BB962C8B-B14F-4D97-AF65-F5344CB8AC3E}">
        <p14:creationId xmlns:p14="http://schemas.microsoft.com/office/powerpoint/2010/main" val="108324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6" t="1623" r="11149" b="18857"/>
          <a:stretch/>
        </p:blipFill>
        <p:spPr>
          <a:xfrm>
            <a:off x="1829083" y="1052736"/>
            <a:ext cx="5557842" cy="44644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021288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70C0"/>
                </a:solidFill>
              </a:rPr>
              <a:t>Absence de la mention DLC sur les étiquettes des morceaux de pastèques découpés.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43808" y="2888940"/>
            <a:ext cx="3024336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26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104456" cy="54726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4048" y="5877272"/>
            <a:ext cx="34404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Entreposage des sacs de sucre sur des palettes en bois.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123728" y="2996952"/>
            <a:ext cx="21602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2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764021" cy="357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813888" cy="5085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1296" y="5517232"/>
            <a:ext cx="344045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Manque d’étanchéité de la porte de la réception, et cela suite à son état d’usure.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236296" y="3284984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475656" y="2420888"/>
            <a:ext cx="3096344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58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8141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Stand Fromages/charcuterie</a:t>
            </a:r>
            <a:r>
              <a:rPr lang="fr-FR" sz="1600" b="1" dirty="0" smtClean="0">
                <a:solidFill>
                  <a:srgbClr val="0070C0"/>
                </a:solidFill>
              </a:rPr>
              <a:t>: Présence d’un excès de givre au niveau de l’évaporateur de l’un des meubles froids.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52" y="1268760"/>
            <a:ext cx="6048672" cy="453650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979712" y="1988840"/>
            <a:ext cx="5802360" cy="19442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989594"/>
            <a:ext cx="775632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froid du stand Charcuterie/fromages</a:t>
            </a:r>
            <a:r>
              <a:rPr lang="fr-FR" sz="1600" b="1" dirty="0" smtClean="0">
                <a:solidFill>
                  <a:srgbClr val="0070C0"/>
                </a:solidFill>
              </a:rPr>
              <a:t>: Un morceau de fromage emballé retrouvé à ce niveau était dépourvu d’identification.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156176" cy="461713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563888" y="3901362"/>
            <a:ext cx="3240360" cy="20882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589240"/>
            <a:ext cx="746829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d’exposition beurre/fromages râpés: </a:t>
            </a:r>
            <a:r>
              <a:rPr lang="fr-FR" sz="1600" b="1" dirty="0" smtClean="0">
                <a:solidFill>
                  <a:srgbClr val="0070C0"/>
                </a:solidFill>
              </a:rPr>
              <a:t>Ecaillement du revêtement du meuble, avec présence d’un égouttage: des gouttelettes d’eau étaient constatés sur les produits.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2796"/>
            <a:ext cx="4091947" cy="306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379979" cy="32849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23528" y="2924944"/>
            <a:ext cx="2448272" cy="6617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925785" y="2956667"/>
            <a:ext cx="3672408" cy="80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796136" y="2564904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4048" y="5808275"/>
            <a:ext cx="343584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froid des produits de charcuterie: </a:t>
            </a:r>
            <a:r>
              <a:rPr lang="fr-FR" sz="1600" b="1" dirty="0" smtClean="0">
                <a:solidFill>
                  <a:srgbClr val="0070C0"/>
                </a:solidFill>
              </a:rPr>
              <a:t>Manque de vitre protectrice du meuble.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191930" cy="558924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03369" y="1700808"/>
            <a:ext cx="2664296" cy="47525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08762" y="587727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mentions du fournisseur sur l’étiquettes du fromage Sardaigne </a:t>
            </a:r>
            <a:r>
              <a:rPr lang="fr-FR" sz="1600" b="1" dirty="0" err="1" smtClean="0">
                <a:solidFill>
                  <a:srgbClr val="0070C0"/>
                </a:solidFill>
              </a:rPr>
              <a:t>Majeté</a:t>
            </a:r>
            <a:r>
              <a:rPr lang="fr-FR" sz="1600" b="1" dirty="0" smtClean="0">
                <a:solidFill>
                  <a:srgbClr val="0070C0"/>
                </a:solidFill>
              </a:rPr>
              <a:t> n’étaient plus lisibles.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8677" r="23863" b="6282"/>
          <a:stretch/>
        </p:blipFill>
        <p:spPr>
          <a:xfrm rot="10800000">
            <a:off x="395536" y="1340768"/>
            <a:ext cx="3312369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8" y="1390464"/>
            <a:ext cx="4572000" cy="3429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51572" y="2636912"/>
            <a:ext cx="2349371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76056" y="5020434"/>
            <a:ext cx="3528392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CF(+) Terminal de cuisson: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revêtement du sol était endommagé.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Présence de produits stockés dans leurs cartons d’origine à ce niveau.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392488" cy="585665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635896" y="1988840"/>
            <a:ext cx="1656184" cy="38164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95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564758"/>
            <a:ext cx="331236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l’un des meubles d’exposition des produits, était partiellement protégé, suite au manque de vitre protectrice.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4245936" cy="566124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418604" y="980728"/>
            <a:ext cx="5112568" cy="25922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865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22012</TotalTime>
  <Words>470</Words>
  <Application>Microsoft Office PowerPoint</Application>
  <PresentationFormat>Affichage à l'écran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381</cp:revision>
  <cp:lastPrinted>2016-02-08T19:41:58Z</cp:lastPrinted>
  <dcterms:created xsi:type="dcterms:W3CDTF">2014-03-07T09:21:22Z</dcterms:created>
  <dcterms:modified xsi:type="dcterms:W3CDTF">2019-08-21T12:05:34Z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2343902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