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8" r:id="rId2"/>
    <p:sldId id="288" r:id="rId3"/>
    <p:sldId id="293" r:id="rId4"/>
    <p:sldId id="290" r:id="rId5"/>
    <p:sldId id="291" r:id="rId6"/>
    <p:sldId id="292" r:id="rId7"/>
    <p:sldId id="297" r:id="rId8"/>
    <p:sldId id="285" r:id="rId9"/>
    <p:sldId id="296" r:id="rId10"/>
    <p:sldId id="295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24/07/2018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24/07/2018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Mahdia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1.jpe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Mahdia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153" y="5769676"/>
            <a:ext cx="198644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17 juillet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041" y="5399908"/>
            <a:ext cx="2630848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Mr. Yassine </a:t>
            </a:r>
            <a:r>
              <a:rPr lang="fr-FR" sz="2000" b="1" dirty="0" err="1" smtClean="0">
                <a:solidFill>
                  <a:srgbClr val="000000"/>
                </a:solidFill>
              </a:rPr>
              <a:t>Elloumi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71600" y="5805264"/>
            <a:ext cx="746829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Fiche d’enregistrement de décontamination des fruits/légumes et œufs: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Il est nécessaire de respecter la durée de trempage dans l’eau javellisée de 10 minutes.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5904656" cy="442849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4860032" y="4653136"/>
            <a:ext cx="936104" cy="2880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5580112" y="2708920"/>
            <a:ext cx="1440160" cy="720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2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1" y="1628800"/>
            <a:ext cx="4572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2727" y="1441482"/>
            <a:ext cx="3099701" cy="41329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5733256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Linéaire gâteaux: </a:t>
            </a:r>
            <a:r>
              <a:rPr lang="fr-FR" sz="1600" b="1" dirty="0" smtClean="0">
                <a:solidFill>
                  <a:srgbClr val="0070C0"/>
                </a:solidFill>
              </a:rPr>
              <a:t>Absence de la mention « produit décongelé à ne pas recongeler »  au niveau des étiquettes Carrefour.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660232" cy="499517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6093296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Terminal de cuisson : </a:t>
            </a:r>
            <a:r>
              <a:rPr lang="fr-FR" sz="1600" b="1" dirty="0" smtClean="0">
                <a:solidFill>
                  <a:srgbClr val="0070C0"/>
                </a:solidFill>
              </a:rPr>
              <a:t>Présence d’affaires </a:t>
            </a:r>
            <a:r>
              <a:rPr lang="fr-FR" sz="1600" b="1" dirty="0" smtClean="0">
                <a:solidFill>
                  <a:srgbClr val="0070C0"/>
                </a:solidFill>
              </a:rPr>
              <a:t>personnelles au </a:t>
            </a:r>
            <a:r>
              <a:rPr lang="fr-FR" sz="1600" b="1" dirty="0" smtClean="0">
                <a:solidFill>
                  <a:srgbClr val="0070C0"/>
                </a:solidFill>
              </a:rPr>
              <a:t>niveau des plateaux de cuisson.</a:t>
            </a:r>
          </a:p>
        </p:txBody>
      </p:sp>
    </p:spTree>
    <p:extLst>
      <p:ext uri="{BB962C8B-B14F-4D97-AF65-F5344CB8AC3E}">
        <p14:creationId xmlns:p14="http://schemas.microsoft.com/office/powerpoint/2010/main" val="22448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9970" y="1329485"/>
            <a:ext cx="5004048" cy="37530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1416" y="1501043"/>
            <a:ext cx="4162518" cy="31218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3" y="5752542"/>
            <a:ext cx="7468294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Exposition boulangerie</a:t>
            </a:r>
            <a:r>
              <a:rPr lang="fr-FR" sz="1600" b="1" dirty="0" smtClean="0">
                <a:solidFill>
                  <a:srgbClr val="0070C0"/>
                </a:solidFill>
              </a:rPr>
              <a:t>: Vu que les emballages n’étaient pas disponibles, toutes les variétés de pains étaient mises dans le même emballage destiné à l’article Baguette semoule ,avec les ingrédients respectifs ,et en plus l’étiquette Carrefour de l’article emballé.</a:t>
            </a:r>
          </a:p>
        </p:txBody>
      </p:sp>
    </p:spTree>
    <p:extLst>
      <p:ext uri="{BB962C8B-B14F-4D97-AF65-F5344CB8AC3E}">
        <p14:creationId xmlns:p14="http://schemas.microsoft.com/office/powerpoint/2010/main" val="26046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616624" cy="42124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600" y="5949280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 positive boulangerie/traiteur: Vérifier l’intensité du froid ,vu que la température affichée était de l’ordre de 13,3°C.</a:t>
            </a:r>
          </a:p>
        </p:txBody>
      </p:sp>
    </p:spTree>
    <p:extLst>
      <p:ext uri="{BB962C8B-B14F-4D97-AF65-F5344CB8AC3E}">
        <p14:creationId xmlns:p14="http://schemas.microsoft.com/office/powerpoint/2010/main" val="22351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26584"/>
            <a:ext cx="3867894" cy="51571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16016" y="5552779"/>
            <a:ext cx="36004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FLEG</a:t>
            </a:r>
            <a:r>
              <a:rPr lang="fr-FR" sz="1600" b="1" dirty="0" smtClean="0">
                <a:solidFill>
                  <a:srgbClr val="0070C0"/>
                </a:solidFill>
              </a:rPr>
              <a:t>: Présence de pommes de terre </a:t>
            </a:r>
            <a:r>
              <a:rPr lang="fr-FR" sz="1600" b="1" dirty="0" smtClean="0">
                <a:solidFill>
                  <a:srgbClr val="0070C0"/>
                </a:solidFill>
              </a:rPr>
              <a:t>moisies </a:t>
            </a:r>
            <a:r>
              <a:rPr lang="fr-FR" sz="1600" b="1" dirty="0" smtClean="0">
                <a:solidFill>
                  <a:srgbClr val="0070C0"/>
                </a:solidFill>
              </a:rPr>
              <a:t>,renforcer le tri des légumes.</a:t>
            </a:r>
          </a:p>
        </p:txBody>
      </p:sp>
    </p:spTree>
    <p:extLst>
      <p:ext uri="{BB962C8B-B14F-4D97-AF65-F5344CB8AC3E}">
        <p14:creationId xmlns:p14="http://schemas.microsoft.com/office/powerpoint/2010/main" val="8287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444208" cy="48331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600" y="6165304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Olives/épices</a:t>
            </a:r>
            <a:r>
              <a:rPr lang="fr-FR" sz="1600" b="1" dirty="0" smtClean="0">
                <a:solidFill>
                  <a:srgbClr val="0070C0"/>
                </a:solidFill>
              </a:rPr>
              <a:t>: Les boules de harissa </a:t>
            </a:r>
            <a:r>
              <a:rPr lang="fr-FR" sz="1600" b="1" dirty="0" smtClean="0">
                <a:solidFill>
                  <a:srgbClr val="0070C0"/>
                </a:solidFill>
              </a:rPr>
              <a:t>emballées </a:t>
            </a:r>
            <a:r>
              <a:rPr lang="fr-FR" sz="1600" b="1" dirty="0" smtClean="0">
                <a:solidFill>
                  <a:srgbClr val="0070C0"/>
                </a:solidFill>
              </a:rPr>
              <a:t>,n’étaient pas </a:t>
            </a:r>
            <a:r>
              <a:rPr lang="fr-FR" sz="1600" b="1" dirty="0" smtClean="0">
                <a:solidFill>
                  <a:srgbClr val="0070C0"/>
                </a:solidFill>
              </a:rPr>
              <a:t>étiquetées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8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9" y="908720"/>
            <a:ext cx="3995936" cy="29969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9" y="4070212"/>
            <a:ext cx="3707904" cy="27809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4379979" cy="32849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16016" y="5013176"/>
            <a:ext cx="360040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Meuble négatif des produits surgelés: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1/Absence de couvercles pour la partie horizontale.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2/Présence de givre à plusieurs niveaux.</a:t>
            </a:r>
          </a:p>
        </p:txBody>
      </p:sp>
    </p:spTree>
    <p:extLst>
      <p:ext uri="{BB962C8B-B14F-4D97-AF65-F5344CB8AC3E}">
        <p14:creationId xmlns:p14="http://schemas.microsoft.com/office/powerpoint/2010/main" val="7561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283968" cy="32129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92380"/>
            <a:ext cx="4211960" cy="31589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73349" y="5877272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Présence de piqûres de moisissures au niveau des supports des portes-étiquettes.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804248" y="1988840"/>
            <a:ext cx="576064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6162" y="828134"/>
            <a:ext cx="3507854" cy="4677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579862" cy="47731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2736" y="5157192"/>
            <a:ext cx="4074707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Boul/pat: </a:t>
            </a:r>
            <a:r>
              <a:rPr lang="fr-FR" sz="1600" b="1" dirty="0" smtClean="0">
                <a:solidFill>
                  <a:srgbClr val="0070C0"/>
                </a:solidFill>
              </a:rPr>
              <a:t>Les sachets de pains pré-cuits « BVM » ,présentaient des gouttelettes d’eau à l’intérieur de l’emballage.</a:t>
            </a:r>
          </a:p>
        </p:txBody>
      </p:sp>
    </p:spTree>
    <p:extLst>
      <p:ext uri="{BB962C8B-B14F-4D97-AF65-F5344CB8AC3E}">
        <p14:creationId xmlns:p14="http://schemas.microsoft.com/office/powerpoint/2010/main" val="16971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5805264"/>
            <a:ext cx="746829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Charcuterie/fromages : </a:t>
            </a:r>
            <a:r>
              <a:rPr lang="fr-FR" sz="1600" b="1" dirty="0" smtClean="0">
                <a:solidFill>
                  <a:srgbClr val="0070C0"/>
                </a:solidFill>
              </a:rPr>
              <a:t>L’étiquette d’une boule de fromage était illisible (Mentions obligatoires effacées) .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L’emballage sous-vide du produit Edam-Kaiser ,était rompu.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91375"/>
            <a:ext cx="3435846" cy="45811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91983"/>
            <a:ext cx="351039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3600400" cy="48005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36712"/>
            <a:ext cx="3291830" cy="43891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3837" y="5805264"/>
            <a:ext cx="746829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PGC</a:t>
            </a:r>
            <a:r>
              <a:rPr lang="fr-FR" sz="1600" b="1" dirty="0" smtClean="0">
                <a:solidFill>
                  <a:srgbClr val="0070C0"/>
                </a:solidFill>
              </a:rPr>
              <a:t>: Des ingrédients ont été barrés pour les deux produits: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1/Hrouss de « Epices et saveurs »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2/ Chocolat en poudre « </a:t>
            </a:r>
            <a:r>
              <a:rPr lang="fr-FR" sz="1600" b="1" dirty="0" err="1" smtClean="0">
                <a:solidFill>
                  <a:srgbClr val="0070C0"/>
                </a:solidFill>
              </a:rPr>
              <a:t>Banania</a:t>
            </a:r>
            <a:r>
              <a:rPr lang="fr-FR" sz="1600" b="1" dirty="0" smtClean="0">
                <a:solidFill>
                  <a:srgbClr val="0070C0"/>
                </a:solidFill>
              </a:rPr>
              <a:t> ».</a:t>
            </a:r>
          </a:p>
        </p:txBody>
      </p:sp>
    </p:spTree>
    <p:extLst>
      <p:ext uri="{BB962C8B-B14F-4D97-AF65-F5344CB8AC3E}">
        <p14:creationId xmlns:p14="http://schemas.microsoft.com/office/powerpoint/2010/main" val="42424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1560"/>
            <a:ext cx="4104456" cy="54726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72000" y="5406950"/>
            <a:ext cx="4074707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PGC: </a:t>
            </a:r>
            <a:r>
              <a:rPr lang="fr-FR" sz="1600" b="1" dirty="0" smtClean="0">
                <a:solidFill>
                  <a:srgbClr val="0070C0"/>
                </a:solidFill>
              </a:rPr>
              <a:t>Egouttage d’eau depuis un évaporateur situé en dessus des étagères d’exposition des pâtes/couscous.</a:t>
            </a:r>
          </a:p>
        </p:txBody>
      </p:sp>
      <p:sp>
        <p:nvSpPr>
          <p:cNvPr id="5" name="Ellipse 4"/>
          <p:cNvSpPr/>
          <p:nvPr/>
        </p:nvSpPr>
        <p:spPr>
          <a:xfrm>
            <a:off x="1403648" y="1005611"/>
            <a:ext cx="1728192" cy="42822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8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091947" cy="30689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85415"/>
            <a:ext cx="4431575" cy="33236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5733256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Charcuterie/fromages: </a:t>
            </a:r>
            <a:r>
              <a:rPr lang="fr-FR" sz="1600" b="1" dirty="0" smtClean="0">
                <a:solidFill>
                  <a:srgbClr val="0070C0"/>
                </a:solidFill>
              </a:rPr>
              <a:t>Les afficheurs des meubles froids étaient non fonctionnels.</a:t>
            </a:r>
          </a:p>
        </p:txBody>
      </p:sp>
    </p:spTree>
    <p:extLst>
      <p:ext uri="{BB962C8B-B14F-4D97-AF65-F5344CB8AC3E}">
        <p14:creationId xmlns:p14="http://schemas.microsoft.com/office/powerpoint/2010/main" val="13487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204181" cy="46531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15616" y="6093296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 smtClean="0">
                <a:solidFill>
                  <a:srgbClr val="0070C0"/>
                </a:solidFill>
              </a:rPr>
              <a:t>Les poignées du rôtissoire étaient démontées.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5949280"/>
            <a:ext cx="746829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Charcuterie/fromages: </a:t>
            </a:r>
            <a:r>
              <a:rPr lang="fr-FR" sz="1600" b="1" dirty="0" smtClean="0">
                <a:solidFill>
                  <a:srgbClr val="0070C0"/>
                </a:solidFill>
              </a:rPr>
              <a:t>Présence de traces de rouille au niveau du support du rideau à lanières ,et au niveau de l’étagère d’entreposage des boudins de fromages.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" y="836711"/>
            <a:ext cx="4668011" cy="35010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"/>
          <a:stretch/>
        </p:blipFill>
        <p:spPr>
          <a:xfrm>
            <a:off x="179512" y="4548781"/>
            <a:ext cx="4837045" cy="11894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73" y="1086664"/>
            <a:ext cx="4283968" cy="321297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5652120" y="1484784"/>
            <a:ext cx="1800200" cy="24482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9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2447" y="6021288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Meuble d’exposition charcuterie</a:t>
            </a:r>
            <a:r>
              <a:rPr lang="fr-FR" sz="1600" b="1" dirty="0" smtClean="0">
                <a:solidFill>
                  <a:srgbClr val="0070C0"/>
                </a:solidFill>
              </a:rPr>
              <a:t>: entreposage des piques prix </a:t>
            </a:r>
            <a:r>
              <a:rPr lang="fr-FR" sz="1600" b="1" dirty="0" smtClean="0">
                <a:solidFill>
                  <a:srgbClr val="0070C0"/>
                </a:solidFill>
              </a:rPr>
              <a:t>au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dessus des </a:t>
            </a:r>
            <a:r>
              <a:rPr lang="fr-FR" sz="1600" b="1" dirty="0" smtClean="0">
                <a:solidFill>
                  <a:srgbClr val="0070C0"/>
                </a:solidFill>
              </a:rPr>
              <a:t>grilles </a:t>
            </a:r>
            <a:r>
              <a:rPr lang="fr-FR" sz="1600" b="1" dirty="0" smtClean="0">
                <a:solidFill>
                  <a:srgbClr val="0070C0"/>
                </a:solidFill>
              </a:rPr>
              <a:t>d’aération.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9" y="908720"/>
            <a:ext cx="668423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5344" y="5805264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Laboratoire traiteur/ pâtisserie et CF Charcuterie/fromages</a:t>
            </a:r>
            <a:r>
              <a:rPr lang="fr-FR" sz="1600" b="1" dirty="0" smtClean="0">
                <a:solidFill>
                  <a:srgbClr val="0070C0"/>
                </a:solidFill>
              </a:rPr>
              <a:t>: Ecaillement du revêtement du sol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379979" cy="32849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55" y="1486374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57560" y="5841177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Charcuterie/fromages</a:t>
            </a:r>
            <a:r>
              <a:rPr lang="fr-FR" sz="1600" b="1" dirty="0" smtClean="0">
                <a:solidFill>
                  <a:srgbClr val="0070C0"/>
                </a:solidFill>
              </a:rPr>
              <a:t>: le revêtement externe de la boule de fromage Kaiser Edam ,présentait des fissures et des traces de moisissures.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17333" y="1372758"/>
            <a:ext cx="3264446" cy="43525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003798" cy="4005064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2320909" y="2204864"/>
            <a:ext cx="1008112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2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4417329"/>
            <a:ext cx="4608512" cy="230832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Meuble frigorifique du stand charcuterie/fromages: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1/Présence d’un morceau de beurre ,périmé depuis le 14/07/18,encore présent 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2/Des morceaux de fromages découpés étaient dépourvus de date de découpe et d’étiquette du fournisseur.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3/Des morceaux de « chamia » emballés et non identifiés.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4139952" cy="31049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2"/>
            <a:ext cx="3487902" cy="26159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61" y="893210"/>
            <a:ext cx="3989289" cy="29919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"/>
          <a:stretch/>
        </p:blipFill>
        <p:spPr>
          <a:xfrm>
            <a:off x="611560" y="2547334"/>
            <a:ext cx="3436969" cy="16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5788103"/>
            <a:ext cx="746829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Meuble d’exposition des fromages: </a:t>
            </a:r>
            <a:r>
              <a:rPr lang="fr-FR" sz="1600" b="1" dirty="0" smtClean="0">
                <a:solidFill>
                  <a:srgbClr val="0070C0"/>
                </a:solidFill>
              </a:rPr>
              <a:t>Un morceau de fromage Edam rouge dont la DLC était le 18/07 ,était non encore retiré du meuble le jour de l’audit (17/07).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4281" y="192063"/>
            <a:ext cx="4731990" cy="630932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148064" y="2564904"/>
            <a:ext cx="216024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4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24108" y="6021288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Meuble d’exposition charcuterie: </a:t>
            </a:r>
            <a:r>
              <a:rPr lang="fr-FR" sz="1600" b="1" dirty="0" smtClean="0">
                <a:solidFill>
                  <a:srgbClr val="0070C0"/>
                </a:solidFill>
              </a:rPr>
              <a:t>des boudins entamés étaient non identifiés par une date d’ouverture.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30" y="1124744"/>
            <a:ext cx="6052650" cy="45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20783</TotalTime>
  <Words>433</Words>
  <Application>Microsoft Office PowerPoint</Application>
  <PresentationFormat>Affichage à l'écran (4:3)</PresentationFormat>
  <Paragraphs>36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344</cp:revision>
  <cp:lastPrinted>2016-02-08T19:41:58Z</cp:lastPrinted>
  <dcterms:created xsi:type="dcterms:W3CDTF">2014-03-07T09:21:22Z</dcterms:created>
  <dcterms:modified xsi:type="dcterms:W3CDTF">2018-07-24T19:53:37Z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2711225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