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handoutMasterIdLst>
    <p:handoutMasterId r:id="rId13"/>
  </p:handoutMasterIdLst>
  <p:sldIdLst>
    <p:sldId id="268" r:id="rId2"/>
    <p:sldId id="284" r:id="rId3"/>
    <p:sldId id="285" r:id="rId4"/>
    <p:sldId id="286" r:id="rId5"/>
    <p:sldId id="287" r:id="rId6"/>
    <p:sldId id="288" r:id="rId7"/>
    <p:sldId id="289" r:id="rId8"/>
    <p:sldId id="290" r:id="rId9"/>
    <p:sldId id="291" r:id="rId10"/>
    <p:sldId id="292" r:id="rId11"/>
  </p:sldIdLst>
  <p:sldSz cx="9144000" cy="6858000" type="screen4x3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434" autoAdjust="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1" d="100"/>
          <a:sy n="51" d="100"/>
        </p:scale>
        <p:origin x="2928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DD75BE-A253-4075-9244-AB0F539C32DC}" type="datetimeFigureOut">
              <a:rPr lang="fr-FR" smtClean="0"/>
              <a:pPr/>
              <a:t>14/12/2017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A9904D-C2F3-42BC-8C5E-D7064A081D63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305510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7FCC72-1B1D-41CC-9624-805D9245AC99}" type="datetimeFigureOut">
              <a:rPr lang="fr-FR" smtClean="0"/>
              <a:pPr/>
              <a:t>14/12/2017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279525"/>
            <a:ext cx="460692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50E03-ECC6-40C0-B54E-8EAEE584575B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26858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6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20" y="333415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415"/>
            <a:ext cx="5789612" cy="56610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graphique ou organigramme hiérarchiq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graphique SmartArt 2"/>
          <p:cNvSpPr>
            <a:spLocks noGrp="1"/>
          </p:cNvSpPr>
          <p:nvPr>
            <p:ph type="dgm" idx="1"/>
          </p:nvPr>
        </p:nvSpPr>
        <p:spPr>
          <a:xfrm>
            <a:off x="611188" y="1484315"/>
            <a:ext cx="7921625" cy="4510087"/>
          </a:xfrm>
        </p:spPr>
        <p:txBody>
          <a:bodyPr/>
          <a:lstStyle/>
          <a:p>
            <a:pPr lvl="0"/>
            <a:r>
              <a:rPr lang="fr-FR" noProof="0" smtClean="0"/>
              <a:t>Cliquez sur l'icône pour ajouter un graphique SmartArt</a:t>
            </a:r>
            <a:endParaRPr lang="fr-FR" noProof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able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ableau 2"/>
          <p:cNvSpPr>
            <a:spLocks noGrp="1"/>
          </p:cNvSpPr>
          <p:nvPr>
            <p:ph type="tbl" idx="1"/>
          </p:nvPr>
        </p:nvSpPr>
        <p:spPr>
          <a:xfrm>
            <a:off x="611188" y="1484315"/>
            <a:ext cx="7921625" cy="4510087"/>
          </a:xfrm>
        </p:spPr>
        <p:txBody>
          <a:bodyPr/>
          <a:lstStyle/>
          <a:p>
            <a:pPr lvl="0"/>
            <a:r>
              <a:rPr lang="fr-FR" noProof="0" smtClean="0"/>
              <a:t>Cliquez sur l'icône pour ajouter un tableau</a:t>
            </a:r>
            <a:endParaRPr lang="fr-FR" noProof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4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5"/>
            <a:ext cx="3884612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20" y="1484315"/>
            <a:ext cx="3884613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11969" y="1416053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605139" y="11967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smtClean="0"/>
              <a:t>Cliquez sur l'icône pour ajouter une image</a:t>
            </a:r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2"/>
          <p:cNvSpPr>
            <a:spLocks noChangeArrowheads="1"/>
          </p:cNvSpPr>
          <p:nvPr/>
        </p:nvSpPr>
        <p:spPr bwMode="auto">
          <a:xfrm>
            <a:off x="0" y="0"/>
            <a:ext cx="611066" cy="6858000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92867" name="Rectangle 3"/>
          <p:cNvSpPr>
            <a:spLocks noChangeArrowheads="1"/>
          </p:cNvSpPr>
          <p:nvPr/>
        </p:nvSpPr>
        <p:spPr bwMode="auto">
          <a:xfrm>
            <a:off x="323850" y="1077913"/>
            <a:ext cx="8820150" cy="215900"/>
          </a:xfrm>
          <a:prstGeom prst="rect">
            <a:avLst/>
          </a:prstGeom>
          <a:solidFill>
            <a:srgbClr val="C0C0C0">
              <a:alpha val="57001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9287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00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</a:p>
        </p:txBody>
      </p:sp>
      <p:pic>
        <p:nvPicPr>
          <p:cNvPr id="2055" name="Picture 23" descr="LOGO_QLC"/>
          <p:cNvPicPr>
            <a:picLocks noChangeAspect="1" noChangeArrowheads="1"/>
          </p:cNvPicPr>
          <p:nvPr/>
        </p:nvPicPr>
        <p:blipFill>
          <a:blip r:embed="rId16"/>
          <a:srcRect/>
          <a:stretch>
            <a:fillRect/>
          </a:stretch>
        </p:blipFill>
        <p:spPr bwMode="auto">
          <a:xfrm>
            <a:off x="0" y="0"/>
            <a:ext cx="161925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0"/>
          <p:cNvPicPr>
            <a:picLocks noChangeAspect="1" noChangeArrowheads="1"/>
          </p:cNvPicPr>
          <p:nvPr/>
        </p:nvPicPr>
        <p:blipFill>
          <a:blip r:embed="rId17"/>
          <a:srcRect/>
          <a:stretch>
            <a:fillRect/>
          </a:stretch>
        </p:blipFill>
        <p:spPr bwMode="auto">
          <a:xfrm>
            <a:off x="0" y="0"/>
            <a:ext cx="2133600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Image 10" descr="http://www.servi.com.tn/static/upload/748daf0152b74bf124be98188d120343.png"/>
          <p:cNvPicPr>
            <a:picLocks noChangeAspect="1" noChangeArrowheads="1"/>
          </p:cNvPicPr>
          <p:nvPr userDrawn="1"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106" y="-27384"/>
            <a:ext cx="1691894" cy="10798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Rectangle 11"/>
          <p:cNvSpPr txBox="1">
            <a:spLocks noChangeArrowheads="1"/>
          </p:cNvSpPr>
          <p:nvPr userDrawn="1"/>
        </p:nvSpPr>
        <p:spPr bwMode="auto">
          <a:xfrm>
            <a:off x="1691680" y="209551"/>
            <a:ext cx="5760426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6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kern="0" dirty="0" smtClean="0"/>
              <a:t>Audit Magasin: CM Mahdia</a:t>
            </a:r>
            <a:endParaRPr lang="fr-FR" altLang="fr-FR" kern="0" baseline="0" dirty="0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6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1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>
            <p:custDataLst>
              <p:tags r:id="rId1"/>
            </p:custDataLst>
          </p:nvPr>
        </p:nvSpPr>
        <p:spPr>
          <a:xfrm>
            <a:off x="827584" y="2420888"/>
            <a:ext cx="7488832" cy="1944216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Audit Carrefour</a:t>
            </a:r>
          </a:p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Magasin: Mahdia</a:t>
            </a:r>
          </a:p>
        </p:txBody>
      </p:sp>
      <p:sp>
        <p:nvSpPr>
          <p:cNvPr id="5" name="Rectangle 4"/>
          <p:cNvSpPr/>
          <p:nvPr/>
        </p:nvSpPr>
        <p:spPr>
          <a:xfrm>
            <a:off x="654846" y="5769676"/>
            <a:ext cx="2525051" cy="50783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b="1" dirty="0">
                <a:solidFill>
                  <a:srgbClr val="000000"/>
                </a:solidFill>
              </a:rPr>
              <a:t>Le </a:t>
            </a:r>
            <a:r>
              <a:rPr lang="fr-FR" b="1" dirty="0" smtClean="0">
                <a:solidFill>
                  <a:srgbClr val="000000"/>
                </a:solidFill>
              </a:rPr>
              <a:t>12 décembre201</a:t>
            </a:r>
            <a:r>
              <a:rPr lang="fr-FR" b="1" dirty="0" smtClean="0">
                <a:solidFill>
                  <a:srgbClr val="000000"/>
                </a:solidFill>
              </a:rPr>
              <a:t>7</a:t>
            </a:r>
            <a:endParaRPr lang="fr-FR" sz="2000" b="1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786078" y="5746593"/>
            <a:ext cx="3494867" cy="553998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Mme Meriam CHOUCHENE</a:t>
            </a:r>
            <a:endParaRPr lang="fr-FR" sz="2000" b="1" dirty="0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6140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/>
          <p:cNvSpPr txBox="1"/>
          <p:nvPr/>
        </p:nvSpPr>
        <p:spPr>
          <a:xfrm>
            <a:off x="927608" y="5949280"/>
            <a:ext cx="7468294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FLEG: entreposage d’une épice ‘Carvi’ dans un ancien seau d’épice dont l’étiquetage indique une DLUO expirée</a:t>
            </a:r>
            <a:endParaRPr lang="fr-FR" sz="1600" b="1" dirty="0" smtClean="0">
              <a:solidFill>
                <a:srgbClr val="0070C0"/>
              </a:solidFill>
            </a:endParaRPr>
          </a:p>
        </p:txBody>
      </p:sp>
      <p:pic>
        <p:nvPicPr>
          <p:cNvPr id="9218" name="Picture 2" descr="https://scontent.ftun2-1.fna.fbcdn.net/v/t34.0-12/25394407_10213595168496206_1431333397_n.jpg?oh=b1ec79a96eb152719637a4fc5c899311&amp;oe=5A35670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7608" y="1352236"/>
            <a:ext cx="7244792" cy="44530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100314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/>
          <p:cNvSpPr txBox="1"/>
          <p:nvPr/>
        </p:nvSpPr>
        <p:spPr>
          <a:xfrm>
            <a:off x="927608" y="5949280"/>
            <a:ext cx="7468294" cy="830997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>
                <a:solidFill>
                  <a:srgbClr val="0070C0"/>
                </a:solidFill>
              </a:rPr>
              <a:t>Chambre froide traiteur &amp; </a:t>
            </a:r>
            <a:r>
              <a:rPr lang="fr-FR" sz="1600" b="1" dirty="0" smtClean="0">
                <a:solidFill>
                  <a:srgbClr val="0070C0"/>
                </a:solidFill>
              </a:rPr>
              <a:t>pâtisserie: double étiquetage sur 2 paquets de râpé au cheddar; la DLC indiquée sur étiquette UHD est &gt; à la DLC du fournisseur.  </a:t>
            </a:r>
            <a:endParaRPr lang="fr-FR" sz="1600" b="1" dirty="0">
              <a:solidFill>
                <a:srgbClr val="0070C0"/>
              </a:solidFill>
            </a:endParaRPr>
          </a:p>
        </p:txBody>
      </p:sp>
      <p:pic>
        <p:nvPicPr>
          <p:cNvPr id="1026" name="Picture 2" descr="https://scontent.ftun2-1.fna.fbcdn.net/v/t34.0-12/25393974_10213595168576208_32334692_n.jpg?oh=4ecedddd961553ad2d121bf12cfe08fb&amp;oe=5A358C8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2406" y="1340768"/>
            <a:ext cx="7187985" cy="43204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973616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/>
          <p:cNvSpPr txBox="1"/>
          <p:nvPr/>
        </p:nvSpPr>
        <p:spPr>
          <a:xfrm>
            <a:off x="927608" y="5949280"/>
            <a:ext cx="7468294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Chambre froide traiteur &amp; pâtisserie: entreposage des paquets de pain libanais dans un panier client</a:t>
            </a:r>
            <a:endParaRPr lang="fr-FR" sz="1600" b="1" dirty="0" smtClean="0">
              <a:solidFill>
                <a:srgbClr val="0070C0"/>
              </a:solidFill>
            </a:endParaRPr>
          </a:p>
        </p:txBody>
      </p:sp>
      <p:pic>
        <p:nvPicPr>
          <p:cNvPr id="2050" name="Picture 2" descr="https://scontent.ftun2-1.fna.fbcdn.net/v/t34.0-12/25360810_10213595168416204_1478261551_n.jpg?oh=0d40084578826064d66cd1ad5043c454&amp;oe=5A35B23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1377280"/>
            <a:ext cx="7056784" cy="44279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814173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/>
          <p:cNvSpPr txBox="1"/>
          <p:nvPr/>
        </p:nvSpPr>
        <p:spPr>
          <a:xfrm>
            <a:off x="927608" y="5949280"/>
            <a:ext cx="7468294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Labo pâtisserie: Le plafond du laboratoire n’est pas cloisonné; il donne sur la réserve et la zone de réception</a:t>
            </a:r>
            <a:endParaRPr lang="fr-FR" sz="1600" b="1" dirty="0" smtClean="0">
              <a:solidFill>
                <a:srgbClr val="0070C0"/>
              </a:solidFill>
            </a:endParaRPr>
          </a:p>
        </p:txBody>
      </p:sp>
      <p:pic>
        <p:nvPicPr>
          <p:cNvPr id="3074" name="Picture 2" descr="https://scontent.ftun2-1.fna.fbcdn.net/v/t34.0-12/25394362_10213595167776188_1229162056_n.jpg?oh=19f625c1c597f1e380c4bafee9ad2ed2&amp;oe=5A35972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1484784"/>
            <a:ext cx="7416824" cy="41764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912336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/>
          <p:cNvSpPr txBox="1"/>
          <p:nvPr/>
        </p:nvSpPr>
        <p:spPr>
          <a:xfrm>
            <a:off x="927608" y="5949280"/>
            <a:ext cx="7468294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Labo pâtisserie: présence d’un seul bac </a:t>
            </a:r>
          </a:p>
          <a:p>
            <a:r>
              <a:rPr lang="fr-FR" sz="1600" b="1" dirty="0" smtClean="0">
                <a:solidFill>
                  <a:srgbClr val="0070C0"/>
                </a:solidFill>
              </a:rPr>
              <a:t>Le revêtement du sol est écaillé</a:t>
            </a:r>
            <a:endParaRPr lang="fr-FR" sz="1600" b="1" dirty="0" smtClean="0">
              <a:solidFill>
                <a:srgbClr val="0070C0"/>
              </a:solidFill>
            </a:endParaRPr>
          </a:p>
        </p:txBody>
      </p:sp>
      <p:pic>
        <p:nvPicPr>
          <p:cNvPr id="4098" name="Picture 2" descr="https://scontent.ftun2-1.fna.fbcdn.net/v/t34.0-12/25395202_10213595168256200_1637527861_n.jpg?oh=e214523c0900eb19ef82829d15ca700e&amp;oe=5A35738D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7090" y="1412776"/>
            <a:ext cx="7389326" cy="43204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364857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/>
          <p:cNvSpPr txBox="1"/>
          <p:nvPr/>
        </p:nvSpPr>
        <p:spPr>
          <a:xfrm>
            <a:off x="927608" y="5949280"/>
            <a:ext cx="7468294" cy="338554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Traiteur: présence d’une boite de sauce de pizza cabossée</a:t>
            </a:r>
            <a:endParaRPr lang="fr-FR" sz="1600" b="1" dirty="0" smtClean="0">
              <a:solidFill>
                <a:srgbClr val="0070C0"/>
              </a:solidFill>
            </a:endParaRPr>
          </a:p>
        </p:txBody>
      </p:sp>
      <p:pic>
        <p:nvPicPr>
          <p:cNvPr id="5122" name="Picture 2" descr="https://scontent.ftun2-1.fna.fbcdn.net/v/t34.0-12/25394157_10213595168656210_602844043_n.jpg?oh=618454cbf590796fd7c3b553cc9e64cf&amp;oe=5A3475A9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1643" r="13672"/>
          <a:stretch/>
        </p:blipFill>
        <p:spPr bwMode="auto">
          <a:xfrm>
            <a:off x="1403648" y="1412776"/>
            <a:ext cx="5976664" cy="43559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264846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/>
          <p:cNvSpPr txBox="1"/>
          <p:nvPr/>
        </p:nvSpPr>
        <p:spPr>
          <a:xfrm>
            <a:off x="927608" y="5949280"/>
            <a:ext cx="7468294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Traiteur: Le meuble d’exposition à température ambiante est partiellement protégé</a:t>
            </a:r>
            <a:endParaRPr lang="fr-FR" sz="1600" b="1" dirty="0" smtClean="0">
              <a:solidFill>
                <a:srgbClr val="0070C0"/>
              </a:solidFill>
            </a:endParaRPr>
          </a:p>
        </p:txBody>
      </p:sp>
      <p:pic>
        <p:nvPicPr>
          <p:cNvPr id="6146" name="Picture 2" descr="https://scontent.ftun2-1.fna.fbcdn.net/v/t34.0-12/25394026_10213595169416229_1467342579_n.jpg?oh=9f161110bda9fcfad117b79d193b0f35&amp;oe=5A35B2FD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2710" y="1484784"/>
            <a:ext cx="7209689" cy="42484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951462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/>
          <p:cNvSpPr txBox="1"/>
          <p:nvPr/>
        </p:nvSpPr>
        <p:spPr>
          <a:xfrm>
            <a:off x="927608" y="5949280"/>
            <a:ext cx="7468294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Traiteur: le meuble froid est exposé au courant d’air à travers la porte d’accès à la zone de réception</a:t>
            </a:r>
            <a:endParaRPr lang="fr-FR" sz="1600" b="1" dirty="0" smtClean="0">
              <a:solidFill>
                <a:srgbClr val="0070C0"/>
              </a:solidFill>
            </a:endParaRPr>
          </a:p>
        </p:txBody>
      </p:sp>
      <p:pic>
        <p:nvPicPr>
          <p:cNvPr id="7170" name="Picture 2" descr="https://scontent.ftun2-1.fna.fbcdn.net/v/t34.0-12/25436459_10213595169456230_1141568505_n.jpg?oh=feee57c2eba6b601e6e6c478b5124c04&amp;oe=5A3486A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3042" y="1340768"/>
            <a:ext cx="7423373" cy="42484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925588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/>
          <p:cNvSpPr txBox="1"/>
          <p:nvPr/>
        </p:nvSpPr>
        <p:spPr>
          <a:xfrm>
            <a:off x="685266" y="6237312"/>
            <a:ext cx="7468294" cy="338554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FLEG: exposition des caisses de laitue à même le sol</a:t>
            </a:r>
            <a:endParaRPr lang="fr-FR" sz="1600" b="1" dirty="0" smtClean="0">
              <a:solidFill>
                <a:srgbClr val="0070C0"/>
              </a:solidFill>
            </a:endParaRPr>
          </a:p>
        </p:txBody>
      </p:sp>
      <p:pic>
        <p:nvPicPr>
          <p:cNvPr id="8194" name="Picture 2" descr="https://scontent.ftun2-1.fna.fbcdn.net/v/t34.0-12/25394123_10213595169296226_791389995_n.jpg?oh=5522d5593c37101d44669231b3b0e137&amp;oe=5A3577B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1377280"/>
            <a:ext cx="7712334" cy="43559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608745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theme1.xml><?xml version="1.0" encoding="utf-8"?>
<a:theme xmlns:a="http://schemas.openxmlformats.org/drawingml/2006/main" name="Thème1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19564</TotalTime>
  <Words>162</Words>
  <Application>Microsoft Office PowerPoint</Application>
  <PresentationFormat>Affichage à l'écran (4:3)</PresentationFormat>
  <Paragraphs>14</Paragraphs>
  <Slides>10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10</vt:i4>
      </vt:variant>
    </vt:vector>
  </HeadingPairs>
  <TitlesOfParts>
    <vt:vector size="16" baseType="lpstr">
      <vt:lpstr>Arial</vt:lpstr>
      <vt:lpstr>Calibri</vt:lpstr>
      <vt:lpstr>Century Gothic</vt:lpstr>
      <vt:lpstr>Tempus Sans ITC</vt:lpstr>
      <vt:lpstr>Wingdings</vt:lpstr>
      <vt:lpstr>Thème1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Quali-Consult</dc:creator>
  <cp:keywords>Carrefour</cp:keywords>
  <cp:lastModifiedBy>Quali-Consult</cp:lastModifiedBy>
  <cp:revision>288</cp:revision>
  <cp:lastPrinted>2016-02-08T19:41:58Z</cp:lastPrinted>
  <dcterms:created xsi:type="dcterms:W3CDTF">2014-03-07T09:21:22Z</dcterms:created>
  <dcterms:modified xsi:type="dcterms:W3CDTF">2017-12-15T10:40:30Z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701436</vt:lpwstr>
  </property>
  <property fmtid="{D5CDD505-2E9C-101B-9397-08002B2CF9AE}" pid="3" name="NXPowerLiteSettings">
    <vt:lpwstr>F7000400038000</vt:lpwstr>
  </property>
  <property fmtid="{D5CDD505-2E9C-101B-9397-08002B2CF9AE}" pid="4" name="NXPowerLiteVersion">
    <vt:lpwstr>D6.1.0</vt:lpwstr>
  </property>
</Properties>
</file>