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8" r:id="rId2"/>
    <p:sldId id="461" r:id="rId3"/>
    <p:sldId id="462" r:id="rId4"/>
    <p:sldId id="463" r:id="rId5"/>
    <p:sldId id="464" r:id="rId6"/>
    <p:sldId id="465" r:id="rId7"/>
    <p:sldId id="466" r:id="rId8"/>
    <p:sldId id="467" r:id="rId9"/>
    <p:sldId id="468" r:id="rId10"/>
    <p:sldId id="469" r:id="rId11"/>
    <p:sldId id="470" r:id="rId12"/>
    <p:sldId id="471" r:id="rId13"/>
    <p:sldId id="472" r:id="rId14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434" autoAdjust="0"/>
  </p:normalViewPr>
  <p:slideViewPr>
    <p:cSldViewPr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7" d="100"/>
          <a:sy n="47" d="100"/>
        </p:scale>
        <p:origin x="-2970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DD75BE-A253-4075-9244-AB0F539C32DC}" type="datetimeFigureOut">
              <a:rPr lang="fr-FR" smtClean="0"/>
              <a:t>06/10/2019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A9904D-C2F3-42BC-8C5E-D7064A081D63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0551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7FCC72-1B1D-41CC-9624-805D9245AC99}" type="datetimeFigureOut">
              <a:rPr lang="fr-FR" smtClean="0"/>
              <a:t>06/10/2019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50E03-ECC6-40C0-B54E-8EAEE584575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858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6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53220" y="333415"/>
            <a:ext cx="1979613" cy="56610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1188" y="333415"/>
            <a:ext cx="5789612" cy="56610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1188" y="1484315"/>
            <a:ext cx="3884612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20" y="1484315"/>
            <a:ext cx="3884613" cy="45100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969" y="1416053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605139" y="11967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ChangeArrowheads="1"/>
          </p:cNvSpPr>
          <p:nvPr/>
        </p:nvSpPr>
        <p:spPr bwMode="auto">
          <a:xfrm>
            <a:off x="0" y="0"/>
            <a:ext cx="611066" cy="68580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67" name="Rectangle 3"/>
          <p:cNvSpPr>
            <a:spLocks noChangeArrowheads="1"/>
          </p:cNvSpPr>
          <p:nvPr/>
        </p:nvSpPr>
        <p:spPr bwMode="auto">
          <a:xfrm>
            <a:off x="323850" y="1077913"/>
            <a:ext cx="8820150" cy="215900"/>
          </a:xfrm>
          <a:prstGeom prst="rect">
            <a:avLst/>
          </a:prstGeom>
          <a:solidFill>
            <a:srgbClr val="C0C0C0">
              <a:alpha val="57001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92872" name="Rectangle 8"/>
          <p:cNvSpPr>
            <a:spLocks noChangeArrowheads="1"/>
          </p:cNvSpPr>
          <p:nvPr/>
        </p:nvSpPr>
        <p:spPr bwMode="auto">
          <a:xfrm>
            <a:off x="8532936" y="188914"/>
            <a:ext cx="312126" cy="6480175"/>
          </a:xfrm>
          <a:prstGeom prst="rect">
            <a:avLst/>
          </a:prstGeom>
          <a:solidFill>
            <a:srgbClr val="FFCC00">
              <a:alpha val="69000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fr-FR" b="1" dirty="0">
              <a:latin typeface="Century Gothic" pitchFamily="34" charset="0"/>
              <a:cs typeface="Arial" charset="0"/>
            </a:endParaRPr>
          </a:p>
        </p:txBody>
      </p:sp>
      <p:sp>
        <p:nvSpPr>
          <p:cNvPr id="2053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066" y="1484314"/>
            <a:ext cx="7921869" cy="4510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84774" tIns="42387" rIns="84774" bIns="4238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pic>
        <p:nvPicPr>
          <p:cNvPr id="2055" name="Picture 23" descr="LOGO_QLC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619250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213360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0" descr="http://www.servi.com.tn/static/upload/748daf0152b74bf124be98188d120343.png"/>
          <p:cNvPicPr>
            <a:picLocks noChangeAspect="1" noChangeArrowheads="1"/>
          </p:cNvPicPr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106" y="-27384"/>
            <a:ext cx="1691894" cy="1079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 txBox="1">
            <a:spLocks noChangeArrowheads="1"/>
          </p:cNvSpPr>
          <p:nvPr userDrawn="1"/>
        </p:nvSpPr>
        <p:spPr bwMode="auto">
          <a:xfrm>
            <a:off x="1691680" y="241101"/>
            <a:ext cx="5760426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764" tIns="42382" rIns="84764" bIns="42382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600" b="1" baseline="0">
                <a:solidFill>
                  <a:srgbClr val="3333FF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600" b="1">
                <a:solidFill>
                  <a:srgbClr val="3333FF"/>
                </a:solidFill>
                <a:latin typeface="Tempus Sans ITC" pitchFamily="82" charset="0"/>
                <a:cs typeface="Arial" charset="0"/>
              </a:defRPr>
            </a:lvl9pPr>
          </a:lstStyle>
          <a:p>
            <a:r>
              <a:rPr lang="fr-FR" altLang="fr-FR" kern="0" dirty="0" smtClean="0"/>
              <a:t>Audit Magasin: Le</a:t>
            </a:r>
            <a:r>
              <a:rPr lang="fr-FR" altLang="fr-FR" kern="0" baseline="0" dirty="0" smtClean="0"/>
              <a:t> Kram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2600" b="1" baseline="0">
          <a:solidFill>
            <a:srgbClr val="3333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3333FF"/>
          </a:solidFill>
          <a:latin typeface="Tempus Sans ITC" pitchFamily="82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1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>
            <p:custDataLst>
              <p:tags r:id="rId1"/>
            </p:custDataLst>
          </p:nvPr>
        </p:nvSpPr>
        <p:spPr>
          <a:xfrm>
            <a:off x="827584" y="2420888"/>
            <a:ext cx="7488832" cy="1944216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Audit Carrefour</a:t>
            </a:r>
          </a:p>
          <a:p>
            <a:pPr algn="ctr">
              <a:lnSpc>
                <a:spcPct val="150000"/>
              </a:lnSpc>
            </a:pPr>
            <a:r>
              <a:rPr lang="fr-FR" sz="3600" b="1" dirty="0" smtClean="0">
                <a:solidFill>
                  <a:srgbClr val="FFC000"/>
                </a:solidFill>
              </a:rPr>
              <a:t>Magasin: Le </a:t>
            </a:r>
            <a:r>
              <a:rPr lang="fr-FR" sz="3600" b="1" dirty="0" smtClean="0">
                <a:solidFill>
                  <a:srgbClr val="FFC000"/>
                </a:solidFill>
              </a:rPr>
              <a:t>Kram</a:t>
            </a:r>
            <a:endParaRPr lang="fr-FR" sz="3600" b="1" dirty="0" smtClean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39952" y="5673752"/>
            <a:ext cx="4176464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M Dhia Mechlaoui</a:t>
            </a:r>
            <a:endParaRPr lang="fr-FR" sz="2000" b="1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71600" y="5733256"/>
            <a:ext cx="2088232" cy="494494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smtClean="0">
                <a:solidFill>
                  <a:srgbClr val="000000"/>
                </a:solidFill>
              </a:rPr>
              <a:t>Le </a:t>
            </a:r>
            <a:r>
              <a:rPr lang="fr-FR" sz="2000" b="1" dirty="0" smtClean="0">
                <a:solidFill>
                  <a:srgbClr val="000000"/>
                </a:solidFill>
              </a:rPr>
              <a:t>02/10/2019</a:t>
            </a:r>
            <a:endParaRPr lang="fr-FR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1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683568" y="5949280"/>
            <a:ext cx="7704856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manque de propreté du matériel de découpe</a:t>
            </a:r>
            <a:r>
              <a:rPr lang="fr-FR" b="1" dirty="0" smtClean="0">
                <a:solidFill>
                  <a:srgbClr val="0070C0"/>
                </a:solidFill>
              </a:rPr>
              <a:t>.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340768"/>
            <a:ext cx="5976664" cy="448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661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58742" y="773706"/>
            <a:ext cx="4266475" cy="5688632"/>
          </a:xfrm>
          <a:prstGeom prst="rect">
            <a:avLst/>
          </a:prstGeom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251520" y="6095037"/>
            <a:ext cx="878497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non-conformité de la température à cœur de la daurade exposé (T° à cœur de l’ordre de 5,6°C&gt;2°C), manque de glaçage de l’étal. 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6594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51"/>
          <a:stretch/>
        </p:blipFill>
        <p:spPr>
          <a:xfrm>
            <a:off x="4788024" y="1412776"/>
            <a:ext cx="4259117" cy="3168352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1"/>
          <a:stretch/>
        </p:blipFill>
        <p:spPr>
          <a:xfrm>
            <a:off x="251520" y="1412776"/>
            <a:ext cx="4067944" cy="3168352"/>
          </a:xfrm>
          <a:prstGeom prst="rect">
            <a:avLst/>
          </a:prstGeom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547664" y="6093296"/>
            <a:ext cx="597666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renforcer le glaçage de l’étal.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435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1484784"/>
            <a:ext cx="5268077" cy="3951058"/>
          </a:xfrm>
          <a:prstGeom prst="rect">
            <a:avLst/>
          </a:prstGeom>
        </p:spPr>
      </p:pic>
      <p:sp>
        <p:nvSpPr>
          <p:cNvPr id="3" name="ZoneTexte 2"/>
          <p:cNvSpPr txBox="1">
            <a:spLocks noChangeArrowheads="1"/>
          </p:cNvSpPr>
          <p:nvPr/>
        </p:nvSpPr>
        <p:spPr bwMode="auto">
          <a:xfrm>
            <a:off x="1403648" y="6093296"/>
            <a:ext cx="669674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PGC: la peinture au niveau de la gondole était décollée.</a:t>
            </a:r>
            <a:endParaRPr lang="fr-F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67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156012"/>
            <a:ext cx="763284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Charcuterie: un sachet de salami super spécial VA emballé le 30/09/19 et exposé au rayon n’était pas retiré le jour de l’audit.  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01" t="12201" r="6601" b="12201"/>
          <a:stretch/>
        </p:blipFill>
        <p:spPr>
          <a:xfrm>
            <a:off x="755576" y="1484784"/>
            <a:ext cx="3960440" cy="452621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425" t="32446" r="30655" b="35081"/>
          <a:stretch/>
        </p:blipFill>
        <p:spPr>
          <a:xfrm>
            <a:off x="5004048" y="1484784"/>
            <a:ext cx="3696412" cy="3024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9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093296"/>
            <a:ext cx="763284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Boucherie: les abats exposés baignaient dans leurs </a:t>
            </a:r>
            <a:r>
              <a:rPr lang="fr-FR" sz="1600" b="1" dirty="0" smtClean="0">
                <a:solidFill>
                  <a:srgbClr val="0070C0"/>
                </a:solidFill>
              </a:rPr>
              <a:t>exsudats</a:t>
            </a:r>
            <a:r>
              <a:rPr lang="fr-FR" sz="1600" b="1" dirty="0" smtClean="0">
                <a:solidFill>
                  <a:srgbClr val="0070C0"/>
                </a:solidFill>
              </a:rPr>
              <a:t>, l’utilisation des égouttoirs est à prévoir.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50"/>
          <a:stretch/>
        </p:blipFill>
        <p:spPr>
          <a:xfrm>
            <a:off x="746182" y="1484784"/>
            <a:ext cx="3966362" cy="40324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 t="20601" r="3800" b="4850"/>
          <a:stretch/>
        </p:blipFill>
        <p:spPr>
          <a:xfrm>
            <a:off x="5076056" y="1484784"/>
            <a:ext cx="3350907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40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021288"/>
            <a:ext cx="7632848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Boucherie: le local poubelle était dépourvu d’une benne, les produits casses étaient entreposés sur une table de travail.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0" b="12200"/>
          <a:stretch/>
        </p:blipFill>
        <p:spPr>
          <a:xfrm>
            <a:off x="2458033" y="1484784"/>
            <a:ext cx="4227934" cy="4202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7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251520" y="6156012"/>
            <a:ext cx="8784976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sz="1600" b="1" dirty="0" smtClean="0">
                <a:solidFill>
                  <a:srgbClr val="0070C0"/>
                </a:solidFill>
              </a:rPr>
              <a:t>Fromages: plusieurs meules de fromages entamées étaient exposées sans la date d’entame.</a:t>
            </a:r>
            <a:endParaRPr lang="fr-FR" sz="1600" b="1" dirty="0">
              <a:solidFill>
                <a:srgbClr val="0070C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1" t="56300" r="6600" b="1701"/>
          <a:stretch/>
        </p:blipFill>
        <p:spPr>
          <a:xfrm>
            <a:off x="251520" y="1124744"/>
            <a:ext cx="3024336" cy="232641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8" t="20601" r="6689" b="5901"/>
          <a:stretch/>
        </p:blipFill>
        <p:spPr>
          <a:xfrm>
            <a:off x="4427984" y="1124744"/>
            <a:ext cx="4320480" cy="265292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29001" r="13776" b="17450"/>
          <a:stretch/>
        </p:blipFill>
        <p:spPr>
          <a:xfrm>
            <a:off x="251520" y="3903321"/>
            <a:ext cx="4248472" cy="212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00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179512" y="6021288"/>
            <a:ext cx="878497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Fromage: </a:t>
            </a:r>
            <a:r>
              <a:rPr lang="fr-FR" b="1" dirty="0" smtClean="0">
                <a:solidFill>
                  <a:srgbClr val="0070C0"/>
                </a:solidFill>
              </a:rPr>
              <a:t>les dates d’entame ne figurent pas sur </a:t>
            </a:r>
            <a:r>
              <a:rPr lang="fr-FR" b="1" dirty="0" smtClean="0">
                <a:solidFill>
                  <a:srgbClr val="0070C0"/>
                </a:solidFill>
              </a:rPr>
              <a:t>les raviers des fromages râpés.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r="1176"/>
          <a:stretch/>
        </p:blipFill>
        <p:spPr>
          <a:xfrm>
            <a:off x="4355976" y="1340768"/>
            <a:ext cx="4752528" cy="3280364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2" t="4451" r="6819" b="9450"/>
          <a:stretch/>
        </p:blipFill>
        <p:spPr>
          <a:xfrm rot="5400000">
            <a:off x="601369" y="832580"/>
            <a:ext cx="2952329" cy="396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3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755576" y="6156012"/>
            <a:ext cx="7632848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Charcuterie/fromage: le comptoir de stockage était défaillant.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5" t="12200" r="8263" b="17451"/>
          <a:stretch/>
        </p:blipFill>
        <p:spPr>
          <a:xfrm>
            <a:off x="4572000" y="1340768"/>
            <a:ext cx="4320480" cy="292396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8" t="14300" r="10625" b="17451"/>
          <a:stretch/>
        </p:blipFill>
        <p:spPr>
          <a:xfrm>
            <a:off x="395536" y="1340768"/>
            <a:ext cx="3916127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68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211960" y="2924944"/>
            <a:ext cx="4824536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Terminal de cuisson: le four n’était pa</a:t>
            </a:r>
            <a:r>
              <a:rPr lang="fr-FR" b="1" dirty="0" smtClean="0">
                <a:solidFill>
                  <a:srgbClr val="0070C0"/>
                </a:solidFill>
              </a:rPr>
              <a:t>s propre.</a:t>
            </a:r>
            <a:r>
              <a:rPr lang="fr-FR" b="1" dirty="0" smtClean="0">
                <a:solidFill>
                  <a:srgbClr val="0070C0"/>
                </a:solidFill>
              </a:rPr>
              <a:t> 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8" y="1276315"/>
            <a:ext cx="4044784" cy="539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683568" y="6093296"/>
            <a:ext cx="8314701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0070C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fr-FR" b="1" dirty="0" smtClean="0">
                <a:solidFill>
                  <a:srgbClr val="0070C0"/>
                </a:solidFill>
              </a:rPr>
              <a:t>Poissonnerie: la porte de la table de travail était démontée et rouillée.</a:t>
            </a:r>
          </a:p>
          <a:p>
            <a:r>
              <a:rPr lang="fr-FR" b="1" dirty="0" smtClean="0">
                <a:solidFill>
                  <a:srgbClr val="0070C0"/>
                </a:solidFill>
              </a:rPr>
              <a:t>La table de travail manquait de propreté.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0" t="13250" r="6688" b="9051"/>
          <a:stretch/>
        </p:blipFill>
        <p:spPr>
          <a:xfrm>
            <a:off x="35496" y="1340768"/>
            <a:ext cx="4608512" cy="296547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38" t="4850" r="5900" b="10101"/>
          <a:stretch/>
        </p:blipFill>
        <p:spPr>
          <a:xfrm>
            <a:off x="4860032" y="1340767"/>
            <a:ext cx="4210245" cy="29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1">
  <a:themeElements>
    <a:clrScheme name="Couche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Couches">
      <a:majorFont>
        <a:latin typeface="Tempus Sans ITC"/>
        <a:ea typeface=""/>
        <a:cs typeface="Arial"/>
      </a:majorFont>
      <a:minorFont>
        <a:latin typeface="Century 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uche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uche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uche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48238</TotalTime>
  <Words>201</Words>
  <Application>Microsoft Office PowerPoint</Application>
  <PresentationFormat>Affichage à l'écran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Tempus Sans ITC</vt:lpstr>
      <vt:lpstr>Wingdings</vt:lpstr>
      <vt:lpstr>Thème1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Quali-Consult</dc:creator>
  <cp:keywords>Carrefour</cp:keywords>
  <cp:lastModifiedBy>Dia Mechlaoui</cp:lastModifiedBy>
  <cp:revision>644</cp:revision>
  <cp:lastPrinted>2016-02-08T19:41:58Z</cp:lastPrinted>
  <dcterms:created xsi:type="dcterms:W3CDTF">2014-03-07T09:21:22Z</dcterms:created>
  <dcterms:modified xsi:type="dcterms:W3CDTF">2019-10-06T18:13:09Z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262551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D6.1.0</vt:lpwstr>
  </property>
</Properties>
</file>