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8" r:id="rId2"/>
    <p:sldId id="449" r:id="rId3"/>
    <p:sldId id="450" r:id="rId4"/>
    <p:sldId id="451" r:id="rId5"/>
    <p:sldId id="458" r:id="rId6"/>
    <p:sldId id="459" r:id="rId7"/>
    <p:sldId id="461" r:id="rId8"/>
    <p:sldId id="460" r:id="rId9"/>
    <p:sldId id="456" r:id="rId10"/>
    <p:sldId id="452" r:id="rId11"/>
    <p:sldId id="453" r:id="rId12"/>
    <p:sldId id="454" r:id="rId13"/>
    <p:sldId id="457" r:id="rId14"/>
    <p:sldId id="462" r:id="rId15"/>
    <p:sldId id="463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3" r:id="rId24"/>
    <p:sldId id="474" r:id="rId25"/>
    <p:sldId id="475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5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Kram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Le </a:t>
            </a:r>
            <a:r>
              <a:rPr lang="fr-FR" sz="3600" b="1" dirty="0" err="1" smtClean="0">
                <a:solidFill>
                  <a:srgbClr val="FFC000"/>
                </a:solidFill>
              </a:rPr>
              <a:t>Kram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5673752"/>
            <a:ext cx="345638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733256"/>
            <a:ext cx="208823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19/06/2018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6093296"/>
            <a:ext cx="655272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La hotte aspirante manquait de propreté.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55" y="6021288"/>
            <a:ext cx="8460433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Les heures de fin d’exposition n’étaient pas mentionnées pour la date du 18/06/2018.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41170" cy="498087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835696" y="2492896"/>
            <a:ext cx="30963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691680" y="4005064"/>
            <a:ext cx="36724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733256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La quantité de soufflet thon n’était pas indiquée pour la date du 18/06/2018.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4331" y="390085"/>
            <a:ext cx="4407954" cy="587727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843808" y="3112697"/>
            <a:ext cx="28803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6093296"/>
            <a:ext cx="643617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râpe à fromage était dans un état d’usure avancée.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56336" y="5805264"/>
            <a:ext cx="669674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Boul/Pat: </a:t>
            </a:r>
            <a:r>
              <a:rPr lang="fr-FR" b="1" dirty="0" smtClean="0">
                <a:solidFill>
                  <a:srgbClr val="0070C0"/>
                </a:solidFill>
              </a:rPr>
              <a:t>Présence de cartons contenant des emballages au niveau de la boulangerie.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01" y="908720"/>
            <a:ext cx="6300959" cy="47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589240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Boul/Pat</a:t>
            </a:r>
            <a:r>
              <a:rPr lang="fr-FR" b="1" dirty="0" smtClean="0">
                <a:solidFill>
                  <a:srgbClr val="0070C0"/>
                </a:solidFill>
              </a:rPr>
              <a:t>: Présence d’un verre contenant de l’huile d’olive ,non identifié et entreposé à proximité des produits de nettoyage/désinfection.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946879"/>
            <a:ext cx="5616624" cy="42124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28" y="1772816"/>
            <a:ext cx="2355726" cy="314096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907704" y="1543557"/>
            <a:ext cx="1080120" cy="20882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1484784"/>
            <a:ext cx="5364088" cy="40230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49386" y="5661248"/>
            <a:ext cx="676875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Boul/Pat : </a:t>
            </a:r>
            <a:r>
              <a:rPr lang="fr-FR" b="1" dirty="0" smtClean="0">
                <a:solidFill>
                  <a:srgbClr val="0070C0"/>
                </a:solidFill>
              </a:rPr>
              <a:t>Le porte-appât situé à proximité du four ,n’était pas fixé au sol.</a:t>
            </a:r>
            <a:endParaRPr lang="fr-FR" b="1" u="sng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3561" r="2817" b="24664"/>
          <a:stretch/>
        </p:blipFill>
        <p:spPr>
          <a:xfrm>
            <a:off x="683568" y="1412776"/>
            <a:ext cx="7725932" cy="38164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8447" y="5877272"/>
            <a:ext cx="643617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meuble froid d’exposition des gâteaux était écaillé.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760640" cy="43204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28447" y="5877272"/>
            <a:ext cx="64361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pâtisserie traditionnelle: </a:t>
            </a:r>
            <a:r>
              <a:rPr lang="fr-FR" b="1" dirty="0" smtClean="0">
                <a:solidFill>
                  <a:srgbClr val="0070C0"/>
                </a:solidFill>
              </a:rPr>
              <a:t>Les produits étaient exposés dans des paquets dépourvus d’étiquetage.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052736"/>
            <a:ext cx="6300192" cy="47251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87751" y="6021288"/>
            <a:ext cx="72760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Volaillerie Trad.: </a:t>
            </a:r>
            <a:r>
              <a:rPr lang="fr-FR" b="1" dirty="0" smtClean="0">
                <a:solidFill>
                  <a:srgbClr val="0070C0"/>
                </a:solidFill>
              </a:rPr>
              <a:t>Exposition des abats sans égouttoir.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oneTexte 3"/>
          <p:cNvSpPr txBox="1">
            <a:spLocks noChangeArrowheads="1"/>
          </p:cNvSpPr>
          <p:nvPr/>
        </p:nvSpPr>
        <p:spPr bwMode="auto">
          <a:xfrm>
            <a:off x="971600" y="5661248"/>
            <a:ext cx="72728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Volaillerie/Labo Boul-Pat:</a:t>
            </a:r>
            <a:r>
              <a:rPr lang="fr-FR" b="1" dirty="0" smtClean="0">
                <a:solidFill>
                  <a:srgbClr val="0070C0"/>
                </a:solidFill>
              </a:rPr>
              <a:t> Le carrelage du sol était ébréché, avec présence de traces de rouilles.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18" y="1810976"/>
            <a:ext cx="4314732" cy="32360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09" y="1484784"/>
            <a:ext cx="4749655" cy="35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4" y="1094921"/>
            <a:ext cx="5040560" cy="37804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71" y="1916832"/>
            <a:ext cx="3899925" cy="29249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5589240"/>
            <a:ext cx="727600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Olives/condiments: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rouille au niveau des étagères. 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124744"/>
            <a:ext cx="5904656" cy="44284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5805264"/>
            <a:ext cx="799288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et épices: </a:t>
            </a:r>
            <a:r>
              <a:rPr lang="fr-FR" b="1" dirty="0" smtClean="0">
                <a:solidFill>
                  <a:srgbClr val="0070C0"/>
                </a:solidFill>
              </a:rPr>
              <a:t>Les boules de harissa emballés étaient non étiquetés.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74" y="1052736"/>
            <a:ext cx="6204181" cy="4653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47664" y="5949280"/>
            <a:ext cx="62646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Les dattes emballés n’étaient pas étiquetés.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8" y="764704"/>
            <a:ext cx="6444208" cy="48331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39144" y="5754380"/>
            <a:ext cx="62646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 : </a:t>
            </a:r>
            <a:r>
              <a:rPr lang="fr-FR" b="1" dirty="0" smtClean="0">
                <a:solidFill>
                  <a:srgbClr val="0070C0"/>
                </a:solidFill>
              </a:rPr>
              <a:t>Une attention particulière est à accorder à l ’entreposage des bouteilles d’eau minérale ,puisque le quai était partiellement protégé.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412776"/>
            <a:ext cx="4608512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597864" cy="4797152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4713" y="5305939"/>
            <a:ext cx="2880320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PLS 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supports des portes étiquettes.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355976" y="220486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542905" y="1988840"/>
            <a:ext cx="2304256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804248" y="2640190"/>
            <a:ext cx="1512168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1" t="26105" r="3314" b="8634"/>
          <a:stretch/>
        </p:blipFill>
        <p:spPr>
          <a:xfrm>
            <a:off x="467544" y="908720"/>
            <a:ext cx="5328592" cy="45242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2931790" cy="39090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39144" y="5662908"/>
            <a:ext cx="62646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Accumulation de liquide blanchâtres à l’intérieur de l’emballage sous-vide du produit : saucisses de bœuf fumées (4 paquets).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99792" y="3170859"/>
            <a:ext cx="1871700" cy="978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ZoneTexte 3"/>
          <p:cNvSpPr txBox="1">
            <a:spLocks noChangeArrowheads="1"/>
          </p:cNvSpPr>
          <p:nvPr/>
        </p:nvSpPr>
        <p:spPr bwMode="auto">
          <a:xfrm>
            <a:off x="5292080" y="4005064"/>
            <a:ext cx="2880320" cy="230832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Meuble d’exposition : </a:t>
            </a:r>
            <a:r>
              <a:rPr lang="fr-FR" b="1" dirty="0" smtClean="0">
                <a:solidFill>
                  <a:srgbClr val="0070C0"/>
                </a:solidFill>
              </a:rPr>
              <a:t>Le meuble était écaillé et l’afficheur de température du côté de l’exposition des produits de Volailles Trad. était non fonctionnel.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5" t="7664" r="16350" b="6498"/>
          <a:stretch/>
        </p:blipFill>
        <p:spPr>
          <a:xfrm rot="16200000">
            <a:off x="2073831" y="-1194551"/>
            <a:ext cx="2304256" cy="64519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169" y="2712343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4572000" y="5554532"/>
            <a:ext cx="424847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d’exposition PFT: </a:t>
            </a:r>
            <a:r>
              <a:rPr lang="fr-FR" b="1" dirty="0" smtClean="0">
                <a:solidFill>
                  <a:srgbClr val="0070C0"/>
                </a:solidFill>
              </a:rPr>
              <a:t>Le distributeur de papier essuie-mains était abîmé.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9013"/>
            <a:ext cx="4104456" cy="547260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331640" y="908720"/>
            <a:ext cx="2448272" cy="4104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7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6021288"/>
            <a:ext cx="561662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L’utilisation de grattoir métallique est interdite.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43192" r="26414" b="14746"/>
          <a:stretch/>
        </p:blipFill>
        <p:spPr>
          <a:xfrm>
            <a:off x="1835696" y="1196752"/>
            <a:ext cx="5472608" cy="44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702" y="5589240"/>
            <a:ext cx="792088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d’exposition PFT</a:t>
            </a:r>
            <a:r>
              <a:rPr lang="fr-FR" b="1" dirty="0" smtClean="0">
                <a:solidFill>
                  <a:srgbClr val="0070C0"/>
                </a:solidFill>
              </a:rPr>
              <a:t>: Renforcer le nettoyage en dessous de la plonge du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" y="1340768"/>
            <a:ext cx="4475989" cy="3356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880" y="5949280"/>
            <a:ext cx="7776864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b="1" dirty="0" smtClean="0">
                <a:solidFill>
                  <a:srgbClr val="0070C0"/>
                </a:solidFill>
              </a:rPr>
              <a:t>: Un morceau entamé de fromage « Numidia » était dépourvu d’une date d’ouverture.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5320" y="273072"/>
            <a:ext cx="467798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6021288"/>
            <a:ext cx="777686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Le DEIV était rempli de cadavres d’insectes.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060" y="5805264"/>
            <a:ext cx="7992887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L’huile de friture était de couleur brunâtre ,et l’égouttoir de la friteuse manquait de propreté .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198" y="1606106"/>
            <a:ext cx="4426962" cy="33202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01" y="1524714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41624</TotalTime>
  <Words>347</Words>
  <Application>Microsoft Office PowerPoint</Application>
  <PresentationFormat>Affichage à l'écran (4:3)</PresentationFormat>
  <Paragraphs>30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612</cp:revision>
  <cp:lastPrinted>2016-02-08T19:41:58Z</cp:lastPrinted>
  <dcterms:created xsi:type="dcterms:W3CDTF">2014-03-07T09:21:22Z</dcterms:created>
  <dcterms:modified xsi:type="dcterms:W3CDTF">2018-06-20T15:44:11Z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