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449" r:id="rId3"/>
    <p:sldId id="450" r:id="rId4"/>
    <p:sldId id="451" r:id="rId5"/>
    <p:sldId id="458" r:id="rId6"/>
    <p:sldId id="459" r:id="rId7"/>
    <p:sldId id="461" r:id="rId8"/>
    <p:sldId id="460" r:id="rId9"/>
    <p:sldId id="456" r:id="rId10"/>
    <p:sldId id="452" r:id="rId11"/>
    <p:sldId id="453" r:id="rId12"/>
    <p:sldId id="454" r:id="rId13"/>
    <p:sldId id="457" r:id="rId14"/>
    <p:sldId id="462" r:id="rId15"/>
    <p:sldId id="463" r:id="rId16"/>
    <p:sldId id="464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38" d="100"/>
          <a:sy n="38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24/03/2018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24/03/2018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85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5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Kram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Le </a:t>
            </a:r>
            <a:r>
              <a:rPr lang="fr-FR" sz="3600" b="1" dirty="0" err="1" smtClean="0">
                <a:solidFill>
                  <a:srgbClr val="FFC000"/>
                </a:solidFill>
              </a:rPr>
              <a:t>Kram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5673752"/>
            <a:ext cx="4752528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Bouhalfaya/</a:t>
            </a:r>
            <a:r>
              <a:rPr lang="fr-FR" sz="2000" b="1" dirty="0" err="1" smtClean="0">
                <a:solidFill>
                  <a:srgbClr val="000000"/>
                </a:solidFill>
              </a:rPr>
              <a:t>M.Souheil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822" y="5733256"/>
            <a:ext cx="208823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Le 19/03/2018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5949280"/>
            <a:ext cx="770485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 /charcuterie</a:t>
            </a:r>
            <a:r>
              <a:rPr lang="fr-FR" b="1" dirty="0" smtClean="0">
                <a:solidFill>
                  <a:srgbClr val="0070C0"/>
                </a:solidFill>
              </a:rPr>
              <a:t>: L’utilisation du grattoir métallique est non recommandé.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5" y="980728"/>
            <a:ext cx="6192688" cy="4644516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4932040" y="1484784"/>
            <a:ext cx="432048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8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733256"/>
            <a:ext cx="8460433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Epices et condiments: </a:t>
            </a:r>
            <a:r>
              <a:rPr lang="fr-FR" b="1" dirty="0" smtClean="0">
                <a:solidFill>
                  <a:srgbClr val="0070C0"/>
                </a:solidFill>
              </a:rPr>
              <a:t>Les boules de Harissa emballées ,n’étaient pas étiquetées.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1974"/>
            <a:ext cx="6263680" cy="46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6021288"/>
            <a:ext cx="69525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 </a:t>
            </a:r>
            <a:r>
              <a:rPr lang="fr-FR" b="1" dirty="0" smtClean="0">
                <a:solidFill>
                  <a:srgbClr val="0070C0"/>
                </a:solidFill>
              </a:rPr>
              <a:t>:L’un des afficheurs de température était non fonctionnel.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455060" y="217349"/>
            <a:ext cx="4580270" cy="6107027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3779912" y="1772816"/>
            <a:ext cx="504056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44139" y="6021288"/>
            <a:ext cx="75162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Un pot de « Celorrio » ,était dépourvu de mention DLC.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6519" y="562372"/>
            <a:ext cx="4191930" cy="55892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137" y="552103"/>
            <a:ext cx="2139702" cy="285293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419872" y="2636912"/>
            <a:ext cx="2448272" cy="100811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8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5805264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FLEG/Boul-Pat</a:t>
            </a:r>
            <a:r>
              <a:rPr lang="fr-FR" b="1" dirty="0" smtClean="0">
                <a:solidFill>
                  <a:srgbClr val="0070C0"/>
                </a:solidFill>
              </a:rPr>
              <a:t> : Le système d’ouverture à pédale était défaillant.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097" y="1651239"/>
            <a:ext cx="4211960" cy="31589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2498" y="1570230"/>
            <a:ext cx="4427984" cy="332098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2479077" y="4005064"/>
            <a:ext cx="580755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372200" y="3861048"/>
            <a:ext cx="28803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264696" cy="46985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805264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Réception</a:t>
            </a:r>
            <a:r>
              <a:rPr lang="fr-FR" b="1" dirty="0" smtClean="0">
                <a:solidFill>
                  <a:srgbClr val="0070C0"/>
                </a:solidFill>
              </a:rPr>
              <a:t> : La porte de la réception manquait d’</a:t>
            </a:r>
            <a:r>
              <a:rPr lang="fr-FR" b="1" dirty="0" err="1" smtClean="0">
                <a:solidFill>
                  <a:srgbClr val="0070C0"/>
                </a:solidFill>
              </a:rPr>
              <a:t>étancheité</a:t>
            </a:r>
            <a:r>
              <a:rPr lang="fr-FR" b="1" dirty="0" smtClean="0">
                <a:solidFill>
                  <a:srgbClr val="0070C0"/>
                </a:solidFill>
              </a:rPr>
              <a:t>  (par-dessous de la porte).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195736" y="3284984"/>
            <a:ext cx="72008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7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53344"/>
            <a:ext cx="3240360" cy="43204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805264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</a:t>
            </a:r>
            <a:r>
              <a:rPr lang="fr-FR" b="1" dirty="0" smtClean="0">
                <a:solidFill>
                  <a:srgbClr val="0070C0"/>
                </a:solidFill>
              </a:rPr>
              <a:t> : Le carrelage était ébréché à plusieurs niveaux.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619672" y="1628800"/>
            <a:ext cx="864096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148064" y="2852936"/>
            <a:ext cx="720080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7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oneTexte 3"/>
          <p:cNvSpPr txBox="1">
            <a:spLocks noChangeArrowheads="1"/>
          </p:cNvSpPr>
          <p:nvPr/>
        </p:nvSpPr>
        <p:spPr bwMode="auto">
          <a:xfrm>
            <a:off x="865832" y="5477788"/>
            <a:ext cx="727280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Charcuterie/ Fromage</a:t>
            </a:r>
            <a:r>
              <a:rPr lang="fr-FR" b="1" dirty="0" smtClean="0">
                <a:solidFill>
                  <a:srgbClr val="0070C0"/>
                </a:solidFill>
              </a:rPr>
              <a:t>: Les piques prix étaient entreposés au dessus des grilles d’aération.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3" y="1633110"/>
            <a:ext cx="4389883" cy="32924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33110"/>
            <a:ext cx="4389883" cy="3292412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 flipV="1">
            <a:off x="2915816" y="3429000"/>
            <a:ext cx="72008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868144" y="2132856"/>
            <a:ext cx="288032" cy="1018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44" y="1124744"/>
            <a:ext cx="6013449" cy="4510087"/>
          </a:xfrm>
        </p:spPr>
      </p:pic>
      <p:sp>
        <p:nvSpPr>
          <p:cNvPr id="11269" name="ZoneTexte 3"/>
          <p:cNvSpPr txBox="1">
            <a:spLocks noChangeArrowheads="1"/>
          </p:cNvSpPr>
          <p:nvPr/>
        </p:nvSpPr>
        <p:spPr bwMode="auto">
          <a:xfrm>
            <a:off x="611187" y="5805264"/>
            <a:ext cx="7777162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Charcuterie/Fromage : </a:t>
            </a:r>
            <a:r>
              <a:rPr lang="fr-FR" b="1" dirty="0" smtClean="0">
                <a:solidFill>
                  <a:srgbClr val="0070C0"/>
                </a:solidFill>
              </a:rPr>
              <a:t>Des morceaux de fromages blancs emballés n’étaient pas identifiés 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176464" cy="3132348"/>
          </a:xfrm>
        </p:spPr>
      </p:pic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582053" y="5802436"/>
            <a:ext cx="7777162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Boul/pat: L’étiquette Carrefour mentionnait par sa dénomination la présence de beurre ,or l’étiquette du fournisseur indiquait l’utilisation matières grasses d’origine végétale parmi les ingrédients.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23921" r="10883" b="28999"/>
          <a:stretch/>
        </p:blipFill>
        <p:spPr>
          <a:xfrm>
            <a:off x="3494035" y="3068960"/>
            <a:ext cx="5110413" cy="273347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411760" y="2276872"/>
            <a:ext cx="576262" cy="360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148064" y="3068960"/>
            <a:ext cx="144016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5750407"/>
            <a:ext cx="792088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Boul/pat : Le poste lave mains était bouché ,et le mélangeur de la plonge n’était pas correctement fixé.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20480" cy="32403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6" y="1844824"/>
            <a:ext cx="4464496" cy="334837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187624" y="2276872"/>
            <a:ext cx="1008112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7164288" y="3717032"/>
            <a:ext cx="936104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374876" cy="3281157"/>
          </a:xfrm>
        </p:spPr>
      </p:pic>
      <p:sp>
        <p:nvSpPr>
          <p:cNvPr id="6" name="Rectangle 5"/>
          <p:cNvSpPr/>
          <p:nvPr/>
        </p:nvSpPr>
        <p:spPr>
          <a:xfrm>
            <a:off x="611560" y="5373216"/>
            <a:ext cx="7920880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 : </a:t>
            </a:r>
            <a:r>
              <a:rPr lang="fr-FR" b="1" dirty="0" smtClean="0">
                <a:solidFill>
                  <a:srgbClr val="0070C0"/>
                </a:solidFill>
              </a:rPr>
              <a:t>L’une des poignées du rôtissoire est démontée . 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Accumulation de gras au niveau de la friteuse : renforcer le nettoyage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55976" cy="326698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141476" y="1772816"/>
            <a:ext cx="288032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022999" y="2228449"/>
            <a:ext cx="936104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6013449" cy="4510087"/>
          </a:xfrm>
        </p:spPr>
      </p:pic>
      <p:sp>
        <p:nvSpPr>
          <p:cNvPr id="3" name="Rectangle 2"/>
          <p:cNvSpPr/>
          <p:nvPr/>
        </p:nvSpPr>
        <p:spPr>
          <a:xfrm>
            <a:off x="899592" y="5671235"/>
            <a:ext cx="7776864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err="1" smtClean="0">
                <a:solidFill>
                  <a:srgbClr val="0070C0"/>
                </a:solidFill>
              </a:rPr>
              <a:t>Volaillerie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r>
              <a:rPr lang="fr-FR" b="1" u="sng" dirty="0" err="1" smtClean="0">
                <a:solidFill>
                  <a:srgbClr val="0070C0"/>
                </a:solidFill>
              </a:rPr>
              <a:t>trad</a:t>
            </a:r>
            <a:r>
              <a:rPr lang="fr-FR" b="1" u="sng" dirty="0" smtClean="0">
                <a:solidFill>
                  <a:srgbClr val="0070C0"/>
                </a:solidFill>
              </a:rPr>
              <a:t> : </a:t>
            </a:r>
            <a:r>
              <a:rPr lang="fr-FR" b="1" dirty="0" smtClean="0">
                <a:solidFill>
                  <a:srgbClr val="0070C0"/>
                </a:solidFill>
              </a:rPr>
              <a:t>La planche à découpe était rayée ,ce qui rend son nettoyage difficile. Nécessité de rabotage.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699792" y="1628800"/>
            <a:ext cx="4176464" cy="244827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6013449" cy="4510087"/>
          </a:xfrm>
        </p:spPr>
      </p:pic>
      <p:sp>
        <p:nvSpPr>
          <p:cNvPr id="6" name="Rectangle 5"/>
          <p:cNvSpPr/>
          <p:nvPr/>
        </p:nvSpPr>
        <p:spPr>
          <a:xfrm>
            <a:off x="737964" y="5805264"/>
            <a:ext cx="7776864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</a:t>
            </a:r>
            <a:r>
              <a:rPr lang="fr-FR" b="1" u="sng" dirty="0" err="1" smtClean="0">
                <a:solidFill>
                  <a:srgbClr val="0070C0"/>
                </a:solidFill>
              </a:rPr>
              <a:t>Volaillerie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Le carrelage du sol est ébréché 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499992" y="2564904"/>
            <a:ext cx="288032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5661248"/>
            <a:ext cx="7992887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b="1" u="sng" dirty="0" smtClean="0">
                <a:solidFill>
                  <a:srgbClr val="0070C0"/>
                </a:solidFill>
              </a:rPr>
              <a:t>Charcuterie/Fromage: </a:t>
            </a:r>
            <a:r>
              <a:rPr lang="fr-FR" b="1" dirty="0" smtClean="0">
                <a:solidFill>
                  <a:srgbClr val="0070C0"/>
                </a:solidFill>
              </a:rPr>
              <a:t>L’un des afficheurs du meuble froid était non fonctionnel. </a:t>
            </a:r>
          </a:p>
          <a:p>
            <a:pPr lvl="0"/>
            <a:r>
              <a:rPr lang="fr-FR" b="1" dirty="0" smtClean="0">
                <a:solidFill>
                  <a:srgbClr val="0070C0"/>
                </a:solidFill>
              </a:rPr>
              <a:t>L’un des DEIV était hors service.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9" y="908720"/>
            <a:ext cx="4932040" cy="36990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69" y="2348880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41022</TotalTime>
  <Words>242</Words>
  <Application>Microsoft Office PowerPoint</Application>
  <PresentationFormat>Affichage à l'écran (4:3)</PresentationFormat>
  <Paragraphs>23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592</cp:revision>
  <cp:lastPrinted>2016-02-08T19:41:58Z</cp:lastPrinted>
  <dcterms:created xsi:type="dcterms:W3CDTF">2014-03-07T09:21:22Z</dcterms:created>
  <dcterms:modified xsi:type="dcterms:W3CDTF">2018-03-24T10:55:13Z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