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8" r:id="rId2"/>
    <p:sldId id="450" r:id="rId3"/>
    <p:sldId id="451" r:id="rId4"/>
    <p:sldId id="452" r:id="rId5"/>
    <p:sldId id="457" r:id="rId6"/>
    <p:sldId id="423" r:id="rId7"/>
    <p:sldId id="455" r:id="rId8"/>
    <p:sldId id="456" r:id="rId9"/>
    <p:sldId id="429" r:id="rId10"/>
    <p:sldId id="453" r:id="rId11"/>
    <p:sldId id="430" r:id="rId12"/>
    <p:sldId id="431" r:id="rId13"/>
    <p:sldId id="432" r:id="rId14"/>
    <p:sldId id="434" r:id="rId15"/>
    <p:sldId id="454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8" r:id="rId2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7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07/08/2017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07/08/2017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Le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Kram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Le </a:t>
            </a:r>
            <a:r>
              <a:rPr lang="fr-FR" sz="3600" b="1" dirty="0" err="1" smtClean="0">
                <a:solidFill>
                  <a:srgbClr val="FFC000"/>
                </a:solidFill>
              </a:rPr>
              <a:t>Kram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SLAIMI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184" y="5733256"/>
            <a:ext cx="208823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28 Juillet 2017 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9" y="1340768"/>
            <a:ext cx="6240693" cy="46805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</a:t>
            </a:r>
            <a:r>
              <a:rPr lang="fr-FR" b="1" dirty="0">
                <a:solidFill>
                  <a:srgbClr val="0070C0"/>
                </a:solidFill>
              </a:rPr>
              <a:t>et condiments : Les pelles ne sont pas disponibles pour tous les produits</a:t>
            </a:r>
          </a:p>
        </p:txBody>
      </p:sp>
    </p:spTree>
    <p:extLst>
      <p:ext uri="{BB962C8B-B14F-4D97-AF65-F5344CB8AC3E}">
        <p14:creationId xmlns:p14="http://schemas.microsoft.com/office/powerpoint/2010/main" val="253524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8152"/>
            <a:ext cx="4083918" cy="54452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61276" y="2708920"/>
            <a:ext cx="35271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Les étagères de la chambre froide n'étaient pas propres</a:t>
            </a:r>
          </a:p>
        </p:txBody>
      </p:sp>
    </p:spTree>
    <p:extLst>
      <p:ext uri="{BB962C8B-B14F-4D97-AF65-F5344CB8AC3E}">
        <p14:creationId xmlns:p14="http://schemas.microsoft.com/office/powerpoint/2010/main" val="238717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83918" cy="54452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 rot="20304898">
            <a:off x="1729016" y="2240617"/>
            <a:ext cx="1328761" cy="38884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860032" y="2708920"/>
            <a:ext cx="347692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Joint de la portière du meuble des produits surgelés démonté</a:t>
            </a:r>
          </a:p>
        </p:txBody>
      </p:sp>
    </p:spTree>
    <p:extLst>
      <p:ext uri="{BB962C8B-B14F-4D97-AF65-F5344CB8AC3E}">
        <p14:creationId xmlns:p14="http://schemas.microsoft.com/office/powerpoint/2010/main" val="206158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156176" cy="461713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 rot="20379973">
            <a:off x="2915816" y="3487524"/>
            <a:ext cx="4176464" cy="100380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22740" y="6165304"/>
            <a:ext cx="58015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Les parois internes du </a:t>
            </a:r>
            <a:r>
              <a:rPr lang="fr-FR" b="1" dirty="0" smtClean="0">
                <a:solidFill>
                  <a:srgbClr val="0070C0"/>
                </a:solidFill>
              </a:rPr>
              <a:t>meuble </a:t>
            </a:r>
            <a:r>
              <a:rPr lang="fr-FR" b="1" dirty="0">
                <a:solidFill>
                  <a:srgbClr val="0070C0"/>
                </a:solidFill>
              </a:rPr>
              <a:t>sont ébréchés </a:t>
            </a:r>
          </a:p>
        </p:txBody>
      </p:sp>
    </p:spTree>
    <p:extLst>
      <p:ext uri="{BB962C8B-B14F-4D97-AF65-F5344CB8AC3E}">
        <p14:creationId xmlns:p14="http://schemas.microsoft.com/office/powerpoint/2010/main" val="284593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2155"/>
            <a:ext cx="4011910" cy="53492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73868" y="2472082"/>
            <a:ext cx="33985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Fruits </a:t>
            </a:r>
            <a:r>
              <a:rPr lang="fr-FR" b="1" dirty="0">
                <a:solidFill>
                  <a:srgbClr val="0070C0"/>
                </a:solidFill>
              </a:rPr>
              <a:t>et légumes : Luminaire non fonctionnel</a:t>
            </a:r>
          </a:p>
        </p:txBody>
      </p:sp>
      <p:sp>
        <p:nvSpPr>
          <p:cNvPr id="4" name="Flèche droite 3"/>
          <p:cNvSpPr/>
          <p:nvPr/>
        </p:nvSpPr>
        <p:spPr>
          <a:xfrm rot="11805659">
            <a:off x="3186790" y="4653136"/>
            <a:ext cx="1152128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919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556792"/>
            <a:ext cx="4416490" cy="33123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69" y="3861048"/>
            <a:ext cx="3840427" cy="28803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70" y="1128125"/>
            <a:ext cx="1995686" cy="26609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9" y="5157192"/>
            <a:ext cx="475252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fruits </a:t>
            </a:r>
            <a:r>
              <a:rPr lang="fr-FR" b="1" dirty="0">
                <a:solidFill>
                  <a:srgbClr val="0070C0"/>
                </a:solidFill>
              </a:rPr>
              <a:t>et légumes : 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Les linéaires et la surface sous le rayon n'étaient pas propres. Un nettoyage profond est requis à ces niveaux</a:t>
            </a:r>
          </a:p>
        </p:txBody>
      </p:sp>
    </p:spTree>
    <p:extLst>
      <p:ext uri="{BB962C8B-B14F-4D97-AF65-F5344CB8AC3E}">
        <p14:creationId xmlns:p14="http://schemas.microsoft.com/office/powerpoint/2010/main" val="423539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29878"/>
            <a:ext cx="2708468" cy="36112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48" y="1340768"/>
            <a:ext cx="3202086" cy="426944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932040" y="3645024"/>
            <a:ext cx="295232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30622"/>
            <a:ext cx="3635896" cy="189066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èche courbée vers le bas 5"/>
          <p:cNvSpPr/>
          <p:nvPr/>
        </p:nvSpPr>
        <p:spPr>
          <a:xfrm rot="2826227">
            <a:off x="2248158" y="3188563"/>
            <a:ext cx="1527805" cy="50094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6167045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: L'étiquetage du produit "</a:t>
            </a:r>
            <a:r>
              <a:rPr lang="fr-FR" b="1" dirty="0" err="1">
                <a:solidFill>
                  <a:srgbClr val="0070C0"/>
                </a:solidFill>
              </a:rPr>
              <a:t>Bassboussa</a:t>
            </a:r>
            <a:r>
              <a:rPr lang="fr-FR" b="1" dirty="0">
                <a:solidFill>
                  <a:srgbClr val="0070C0"/>
                </a:solidFill>
              </a:rPr>
              <a:t>" mentionne une durée de vie différente à celle prévue par le fournisseur</a:t>
            </a:r>
          </a:p>
        </p:txBody>
      </p:sp>
    </p:spTree>
    <p:extLst>
      <p:ext uri="{BB962C8B-B14F-4D97-AF65-F5344CB8AC3E}">
        <p14:creationId xmlns:p14="http://schemas.microsoft.com/office/powerpoint/2010/main" val="318607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9"/>
            <a:ext cx="3402377" cy="45365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06" y="1340768"/>
            <a:ext cx="3402378" cy="45365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03648" y="6078344"/>
            <a:ext cx="64011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b="1" dirty="0">
                <a:solidFill>
                  <a:srgbClr val="0070C0"/>
                </a:solidFill>
              </a:rPr>
              <a:t>La propreté des fours n'était pas satisfaisante</a:t>
            </a:r>
          </a:p>
        </p:txBody>
      </p:sp>
    </p:spTree>
    <p:extLst>
      <p:ext uri="{BB962C8B-B14F-4D97-AF65-F5344CB8AC3E}">
        <p14:creationId xmlns:p14="http://schemas.microsoft.com/office/powerpoint/2010/main" val="401866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597864" cy="47971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94" y="1340768"/>
            <a:ext cx="3597864" cy="4797152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 rot="17733608">
            <a:off x="1619672" y="4365104"/>
            <a:ext cx="180020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5220072" y="2132856"/>
            <a:ext cx="900000" cy="360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093537" y="3356952"/>
            <a:ext cx="900000" cy="38239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508104" y="3919344"/>
            <a:ext cx="314368" cy="6977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83569" y="616530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: Présence de fuite d'eau au niveau de la canalisation de la chambre froide positive </a:t>
            </a:r>
          </a:p>
        </p:txBody>
      </p:sp>
    </p:spTree>
    <p:extLst>
      <p:ext uri="{BB962C8B-B14F-4D97-AF65-F5344CB8AC3E}">
        <p14:creationId xmlns:p14="http://schemas.microsoft.com/office/powerpoint/2010/main" val="3138432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78" y="1366246"/>
            <a:ext cx="2843210" cy="37909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17080"/>
            <a:ext cx="2709782" cy="36130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614435" cy="27108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9592" y="6052646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: Les températures à cœur des produits pour le mois de juillet 2017 n'a pas été enregistré</a:t>
            </a:r>
          </a:p>
        </p:txBody>
      </p:sp>
    </p:spTree>
    <p:extLst>
      <p:ext uri="{BB962C8B-B14F-4D97-AF65-F5344CB8AC3E}">
        <p14:creationId xmlns:p14="http://schemas.microsoft.com/office/powerpoint/2010/main" val="161821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8152"/>
            <a:ext cx="4083918" cy="54452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691680" y="3573016"/>
            <a:ext cx="2088232" cy="172819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60032" y="2420888"/>
            <a:ext cx="3600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Réception : La zone de réception n'était pas propre. Présence de bouts de cigarette.</a:t>
            </a:r>
          </a:p>
        </p:txBody>
      </p:sp>
    </p:spTree>
    <p:extLst>
      <p:ext uri="{BB962C8B-B14F-4D97-AF65-F5344CB8AC3E}">
        <p14:creationId xmlns:p14="http://schemas.microsoft.com/office/powerpoint/2010/main" val="1565393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914088" cy="36855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71600" y="5517232"/>
            <a:ext cx="71287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: Le suivi mensuel des relevés de la sonde n'a pas été réalisé pour le mois de </a:t>
            </a:r>
            <a:r>
              <a:rPr lang="fr-FR" b="1" dirty="0" smtClean="0">
                <a:solidFill>
                  <a:srgbClr val="0070C0"/>
                </a:solidFill>
              </a:rPr>
              <a:t>mai </a:t>
            </a:r>
            <a:r>
              <a:rPr lang="fr-FR" b="1" dirty="0">
                <a:solidFill>
                  <a:srgbClr val="0070C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751799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8152"/>
            <a:ext cx="4083918" cy="54452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50945" y="2308230"/>
            <a:ext cx="360948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Boulangerie : Le contrôle des poids de la semaine du 10/07/2017 n'a pas été réalisé</a:t>
            </a:r>
          </a:p>
        </p:txBody>
      </p:sp>
    </p:spTree>
    <p:extLst>
      <p:ext uri="{BB962C8B-B14F-4D97-AF65-F5344CB8AC3E}">
        <p14:creationId xmlns:p14="http://schemas.microsoft.com/office/powerpoint/2010/main" val="1056958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34446"/>
            <a:ext cx="3141830" cy="41891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34446"/>
            <a:ext cx="3141830" cy="41891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3" y="5877272"/>
            <a:ext cx="734481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Fromagerie : Perte de maîtrise de la traçabilité au niveau d'une tranche de boule de fromage</a:t>
            </a:r>
          </a:p>
        </p:txBody>
      </p:sp>
    </p:spTree>
    <p:extLst>
      <p:ext uri="{BB962C8B-B14F-4D97-AF65-F5344CB8AC3E}">
        <p14:creationId xmlns:p14="http://schemas.microsoft.com/office/powerpoint/2010/main" val="3363409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11" y="1346525"/>
            <a:ext cx="3506073" cy="46747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80" y="1340768"/>
            <a:ext cx="3510390" cy="46805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1560" y="6237312"/>
            <a:ext cx="79319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Volailles TRAD : Chevauchement entre les différents produits exposés </a:t>
            </a:r>
          </a:p>
        </p:txBody>
      </p:sp>
    </p:spTree>
    <p:extLst>
      <p:ext uri="{BB962C8B-B14F-4D97-AF65-F5344CB8AC3E}">
        <p14:creationId xmlns:p14="http://schemas.microsoft.com/office/powerpoint/2010/main" val="472559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390464"/>
            <a:ext cx="4860032" cy="36450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90464"/>
            <a:ext cx="3285846" cy="43811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44139" y="6021288"/>
            <a:ext cx="72282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La friteuse et ses accessoires manquaient de propreté</a:t>
            </a:r>
          </a:p>
        </p:txBody>
      </p:sp>
    </p:spTree>
    <p:extLst>
      <p:ext uri="{BB962C8B-B14F-4D97-AF65-F5344CB8AC3E}">
        <p14:creationId xmlns:p14="http://schemas.microsoft.com/office/powerpoint/2010/main" val="276294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8152"/>
            <a:ext cx="4083918" cy="54452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60032" y="2132856"/>
            <a:ext cx="3600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Local prévu pour entreposer les poubelles n'était pas propre le jour de l'audit</a:t>
            </a:r>
          </a:p>
        </p:txBody>
      </p:sp>
    </p:spTree>
    <p:extLst>
      <p:ext uri="{BB962C8B-B14F-4D97-AF65-F5344CB8AC3E}">
        <p14:creationId xmlns:p14="http://schemas.microsoft.com/office/powerpoint/2010/main" val="32712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64" y="1412776"/>
            <a:ext cx="3201820" cy="42690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75" y="1384713"/>
            <a:ext cx="3207401" cy="427653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2971" y="5805264"/>
            <a:ext cx="72714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système à pédale des poubelles des rayons fruits-légumes et pâtisserie est défaillant </a:t>
            </a:r>
          </a:p>
        </p:txBody>
      </p:sp>
    </p:spTree>
    <p:extLst>
      <p:ext uri="{BB962C8B-B14F-4D97-AF65-F5344CB8AC3E}">
        <p14:creationId xmlns:p14="http://schemas.microsoft.com/office/powerpoint/2010/main" val="307474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096344" cy="412845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115616" y="1772816"/>
            <a:ext cx="2376264" cy="25202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3568" y="6023029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: Présence de produits casses "Baguette et sucre semoule" à côté des produits conformes.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39" y="1340768"/>
            <a:ext cx="2376745" cy="31689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88773"/>
            <a:ext cx="2664296" cy="355239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lèche courbée vers la gauche 8"/>
          <p:cNvSpPr/>
          <p:nvPr/>
        </p:nvSpPr>
        <p:spPr>
          <a:xfrm rot="15290843">
            <a:off x="5764863" y="857272"/>
            <a:ext cx="504056" cy="175096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6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7368"/>
            <a:ext cx="2942879" cy="39238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58" y="1377368"/>
            <a:ext cx="3515882" cy="26369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6021288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: La réserve n'était pas propre. La nature du revêtement ébréché ne permet pas un nettoyage optimal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996952"/>
            <a:ext cx="2196000" cy="29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3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56" y="1340768"/>
            <a:ext cx="3273828" cy="43651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40" y="1340768"/>
            <a:ext cx="3273828" cy="43651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9" y="5867013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 : La date limite de retrait du produit "Biscuit DUO GULLON" n'est pas respectée</a:t>
            </a:r>
          </a:p>
        </p:txBody>
      </p:sp>
    </p:spTree>
    <p:extLst>
      <p:ext uri="{BB962C8B-B14F-4D97-AF65-F5344CB8AC3E}">
        <p14:creationId xmlns:p14="http://schemas.microsoft.com/office/powerpoint/2010/main" val="292720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8152"/>
            <a:ext cx="4083918" cy="54452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60032" y="2708920"/>
            <a:ext cx="36004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 : Faute de manque d'espace, les palettes d'eau minérale sont rangées au niveau de la réception. En </a:t>
            </a:r>
            <a:r>
              <a:rPr lang="fr-FR" b="1" dirty="0" smtClean="0">
                <a:solidFill>
                  <a:srgbClr val="0070C0"/>
                </a:solidFill>
              </a:rPr>
              <a:t>revanche</a:t>
            </a:r>
            <a:r>
              <a:rPr lang="fr-FR" b="1" dirty="0">
                <a:solidFill>
                  <a:srgbClr val="0070C0"/>
                </a:solidFill>
              </a:rPr>
              <a:t>, ces produits sont entreposés sans protection contre les rayons solaires et la poussière</a:t>
            </a:r>
          </a:p>
        </p:txBody>
      </p:sp>
    </p:spTree>
    <p:extLst>
      <p:ext uri="{BB962C8B-B14F-4D97-AF65-F5344CB8AC3E}">
        <p14:creationId xmlns:p14="http://schemas.microsoft.com/office/powerpoint/2010/main" val="32968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83918" cy="54452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77886" y="2260751"/>
            <a:ext cx="358254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 : Présence de traces de rouilles sur les étagères</a:t>
            </a:r>
          </a:p>
        </p:txBody>
      </p:sp>
      <p:sp>
        <p:nvSpPr>
          <p:cNvPr id="5" name="Ellipse 4"/>
          <p:cNvSpPr/>
          <p:nvPr/>
        </p:nvSpPr>
        <p:spPr>
          <a:xfrm>
            <a:off x="1619672" y="2780928"/>
            <a:ext cx="2088232" cy="25922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85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83918" cy="5445224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 rot="15925731">
            <a:off x="2042152" y="4422414"/>
            <a:ext cx="1584176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850486" y="2452246"/>
            <a:ext cx="360994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 : Espace </a:t>
            </a:r>
            <a:r>
              <a:rPr lang="fr-FR" b="1" dirty="0" smtClean="0">
                <a:solidFill>
                  <a:srgbClr val="0070C0"/>
                </a:solidFill>
              </a:rPr>
              <a:t>derrière </a:t>
            </a:r>
            <a:r>
              <a:rPr lang="fr-FR" b="1" dirty="0">
                <a:solidFill>
                  <a:srgbClr val="0070C0"/>
                </a:solidFill>
              </a:rPr>
              <a:t>le rayon des palettes d'eau minérale n'était pas propre</a:t>
            </a:r>
          </a:p>
        </p:txBody>
      </p:sp>
    </p:spTree>
    <p:extLst>
      <p:ext uri="{BB962C8B-B14F-4D97-AF65-F5344CB8AC3E}">
        <p14:creationId xmlns:p14="http://schemas.microsoft.com/office/powerpoint/2010/main" val="72528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2155"/>
            <a:ext cx="4011910" cy="534921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835696" y="2852936"/>
            <a:ext cx="1440160" cy="20882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788024" y="2564903"/>
            <a:ext cx="3600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 froide olives </a:t>
            </a:r>
            <a:r>
              <a:rPr lang="fr-FR" b="1" dirty="0">
                <a:solidFill>
                  <a:srgbClr val="0070C0"/>
                </a:solidFill>
              </a:rPr>
              <a:t>et condiments : Présence de nourriture du personnel sur les étagères de la chambre froide</a:t>
            </a:r>
          </a:p>
        </p:txBody>
      </p:sp>
    </p:spTree>
    <p:extLst>
      <p:ext uri="{BB962C8B-B14F-4D97-AF65-F5344CB8AC3E}">
        <p14:creationId xmlns:p14="http://schemas.microsoft.com/office/powerpoint/2010/main" val="3806383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40777</TotalTime>
  <Words>395</Words>
  <Application>Microsoft Office PowerPoint</Application>
  <PresentationFormat>Affichage à l'écran (4:3)</PresentationFormat>
  <Paragraphs>30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572</cp:revision>
  <cp:lastPrinted>2016-02-08T19:41:58Z</cp:lastPrinted>
  <dcterms:created xsi:type="dcterms:W3CDTF">2014-03-07T09:21:22Z</dcterms:created>
  <dcterms:modified xsi:type="dcterms:W3CDTF">2017-08-07T10:22:32Z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1247806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