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8" r:id="rId2"/>
    <p:sldId id="284" r:id="rId3"/>
    <p:sldId id="285" r:id="rId4"/>
    <p:sldId id="286" r:id="rId5"/>
    <p:sldId id="291" r:id="rId6"/>
    <p:sldId id="287" r:id="rId7"/>
    <p:sldId id="288" r:id="rId8"/>
    <p:sldId id="289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10" r:id="rId27"/>
    <p:sldId id="309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17/08/2019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17/08/2019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Lafrane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6.wdp" Type="http://schemas.microsoft.com/office/2007/relationships/hdphoto"/><Relationship Id="rId4" Target="../media/image46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3.wdp" Type="http://schemas.microsoft.com/office/2007/relationships/hdphoto"/><Relationship Id="rId4" Target="../media/image11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Lafrane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661248"/>
            <a:ext cx="1930337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07 Août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7639" y="5534216"/>
            <a:ext cx="2558777" cy="9561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err="1" smtClean="0">
                <a:solidFill>
                  <a:srgbClr val="000000"/>
                </a:solidFill>
              </a:rPr>
              <a:t>Bouhalfaya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Melle </a:t>
            </a:r>
            <a:r>
              <a:rPr lang="fr-FR" sz="2000" b="1" dirty="0" err="1" smtClean="0">
                <a:solidFill>
                  <a:srgbClr val="000000"/>
                </a:solidFill>
              </a:rPr>
              <a:t>Imen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Sliti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379979" cy="3284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6" r="4469" b="11294"/>
          <a:stretch/>
        </p:blipFill>
        <p:spPr>
          <a:xfrm>
            <a:off x="539552" y="4055903"/>
            <a:ext cx="3312368" cy="2681441"/>
          </a:xfrm>
          <a:prstGeom prst="rect">
            <a:avLst/>
          </a:prstGeom>
        </p:spPr>
      </p:pic>
      <p:sp>
        <p:nvSpPr>
          <p:cNvPr id="5" name="ZoneTexte 3"/>
          <p:cNvSpPr txBox="1"/>
          <p:nvPr/>
        </p:nvSpPr>
        <p:spPr>
          <a:xfrm>
            <a:off x="3995936" y="4983018"/>
            <a:ext cx="4857692" cy="175432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Volailles. </a:t>
            </a:r>
            <a:r>
              <a:rPr lang="fr-FR" b="1" u="sng" dirty="0" err="1" smtClean="0">
                <a:solidFill>
                  <a:srgbClr val="0070C0"/>
                </a:solidFill>
              </a:rPr>
              <a:t>Trad</a:t>
            </a:r>
            <a:r>
              <a:rPr lang="fr-FR" b="1" u="sng" dirty="0" smtClean="0">
                <a:solidFill>
                  <a:srgbClr val="0070C0"/>
                </a:solidFill>
              </a:rPr>
              <a:t>:  </a:t>
            </a:r>
            <a:r>
              <a:rPr lang="fr-FR" b="1" dirty="0" smtClean="0">
                <a:solidFill>
                  <a:srgbClr val="0070C0"/>
                </a:solidFill>
              </a:rPr>
              <a:t>Entreposage des piques prix au dessus des grilles de soufflage du meuble froid.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Certaines portes étiquettes étaient rouillées, et certaines étiquettes étaient usées.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20688"/>
            <a:ext cx="3243481" cy="4324641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195736" y="2783008"/>
            <a:ext cx="288032" cy="213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652120" y="3004185"/>
            <a:ext cx="1080120" cy="151216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627785" y="4733472"/>
            <a:ext cx="936104" cy="1326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763689" y="1732432"/>
            <a:ext cx="1800200" cy="110644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295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1140" y="908720"/>
            <a:ext cx="3507854" cy="467713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6" t="25150" r="1" b="8833"/>
          <a:stretch/>
        </p:blipFill>
        <p:spPr>
          <a:xfrm>
            <a:off x="4211960" y="1196752"/>
            <a:ext cx="4320480" cy="3724951"/>
          </a:xfrm>
          <a:prstGeom prst="rect">
            <a:avLst/>
          </a:prstGeom>
        </p:spPr>
      </p:pic>
      <p:sp>
        <p:nvSpPr>
          <p:cNvPr id="5" name="ZoneTexte 3"/>
          <p:cNvSpPr txBox="1"/>
          <p:nvPr/>
        </p:nvSpPr>
        <p:spPr>
          <a:xfrm>
            <a:off x="585801" y="5733256"/>
            <a:ext cx="793623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Fromages/charcuterie: </a:t>
            </a:r>
            <a:r>
              <a:rPr lang="fr-FR" b="1" dirty="0" smtClean="0">
                <a:solidFill>
                  <a:srgbClr val="0070C0"/>
                </a:solidFill>
              </a:rPr>
              <a:t>Dépassement de le durée de vie après entame du fromage Danish Blue Cheese (J ouverture+15jours).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date d’entame était le 19/07/2019.</a:t>
            </a:r>
          </a:p>
        </p:txBody>
      </p:sp>
      <p:sp>
        <p:nvSpPr>
          <p:cNvPr id="6" name="Ellipse 5"/>
          <p:cNvSpPr/>
          <p:nvPr/>
        </p:nvSpPr>
        <p:spPr>
          <a:xfrm>
            <a:off x="5652120" y="1628800"/>
            <a:ext cx="2232248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22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1" y="762989"/>
            <a:ext cx="3611893" cy="2708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45631"/>
            <a:ext cx="2448272" cy="32643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97627"/>
            <a:ext cx="2520280" cy="336037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2696"/>
            <a:ext cx="3600400" cy="27003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31679"/>
            <a:ext cx="2440558" cy="3254077"/>
          </a:xfrm>
          <a:prstGeom prst="rect">
            <a:avLst/>
          </a:prstGeom>
        </p:spPr>
      </p:pic>
      <p:sp>
        <p:nvSpPr>
          <p:cNvPr id="12" name="ZoneTexte 3"/>
          <p:cNvSpPr txBox="1"/>
          <p:nvPr/>
        </p:nvSpPr>
        <p:spPr>
          <a:xfrm>
            <a:off x="531876" y="3292788"/>
            <a:ext cx="7936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traces de rouille au niveau des CF, certains revêtements étaient écaillés et quelques chambranles étaient endommagés.</a:t>
            </a:r>
          </a:p>
        </p:txBody>
      </p:sp>
      <p:sp>
        <p:nvSpPr>
          <p:cNvPr id="13" name="Ellipse 12"/>
          <p:cNvSpPr/>
          <p:nvPr/>
        </p:nvSpPr>
        <p:spPr>
          <a:xfrm>
            <a:off x="4134392" y="4941168"/>
            <a:ext cx="792088" cy="136815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493658" y="4843317"/>
            <a:ext cx="180020" cy="236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20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4191930" cy="55892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92080" y="5157192"/>
            <a:ext cx="280831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FLEG: </a:t>
            </a:r>
            <a:r>
              <a:rPr lang="fr-FR" b="1" dirty="0" smtClean="0">
                <a:solidFill>
                  <a:srgbClr val="0070C0"/>
                </a:solidFill>
              </a:rPr>
              <a:t>Les dattes étaient stockés au niveau de leurs cartons d’origine.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57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299942" cy="57332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4048" y="5646638"/>
            <a:ext cx="345638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La poubelle disponible au rayon était à ouverture manuelle.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7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4389952" cy="58532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48064" y="5484391"/>
            <a:ext cx="316835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jointures de la vitre du meuble froid. 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907704" y="3284984"/>
            <a:ext cx="1008112" cy="18722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67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3" t="11496" r="18249" b="47628"/>
          <a:stretch/>
        </p:blipFill>
        <p:spPr>
          <a:xfrm>
            <a:off x="899592" y="1268760"/>
            <a:ext cx="6840760" cy="4209700"/>
          </a:xfrm>
          <a:prstGeom prst="rect">
            <a:avLst/>
          </a:prstGeom>
        </p:spPr>
      </p:pic>
      <p:sp>
        <p:nvSpPr>
          <p:cNvPr id="6" name="ZoneTexte 3"/>
          <p:cNvSpPr txBox="1"/>
          <p:nvPr/>
        </p:nvSpPr>
        <p:spPr>
          <a:xfrm>
            <a:off x="711896" y="5949280"/>
            <a:ext cx="7936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Utilisation d’une assiette en verre pour l’exposition des poissons Rougets. Attention au risque de bris de verres.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663788" y="2060848"/>
            <a:ext cx="3312368" cy="17281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28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3342" y="723122"/>
            <a:ext cx="4137924" cy="55172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6021288"/>
            <a:ext cx="7936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 LS: </a:t>
            </a:r>
            <a:r>
              <a:rPr lang="fr-FR" b="1" dirty="0" smtClean="0">
                <a:solidFill>
                  <a:srgbClr val="0070C0"/>
                </a:solidFill>
              </a:rPr>
              <a:t>Les étiquettes de articles Ringa fumée, étai réécrites à la main, car celles d’origines étaient illisibles.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4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320480" cy="57606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11552" y="5589240"/>
            <a:ext cx="331236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 smtClean="0">
                <a:solidFill>
                  <a:srgbClr val="0070C0"/>
                </a:solidFill>
              </a:rPr>
              <a:t>La jointure du four était usée. Prévoir son remplacement.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67544" y="1124744"/>
            <a:ext cx="4644008" cy="7920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86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597864" cy="4797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327834" cy="44371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093296"/>
            <a:ext cx="853244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revêtement du sol était crevassé au niveau du couloir menant aux CF.</a:t>
            </a:r>
          </a:p>
        </p:txBody>
      </p:sp>
    </p:spTree>
    <p:extLst>
      <p:ext uri="{BB962C8B-B14F-4D97-AF65-F5344CB8AC3E}">
        <p14:creationId xmlns:p14="http://schemas.microsoft.com/office/powerpoint/2010/main" val="312540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92898" y="5373216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Produits de volailles: </a:t>
            </a:r>
            <a:r>
              <a:rPr lang="fr-FR" b="1" dirty="0" smtClean="0">
                <a:solidFill>
                  <a:srgbClr val="0070C0"/>
                </a:solidFill>
              </a:rPr>
              <a:t>Dépassement du délai d’utilisation de la matière première pour une caisse de l’article Pilon Poulet frais.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DLC était le 09/08/2019.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16470" r="18211"/>
          <a:stretch/>
        </p:blipFill>
        <p:spPr>
          <a:xfrm rot="5400000">
            <a:off x="2585884" y="37873"/>
            <a:ext cx="3874931" cy="590465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267744" y="2132856"/>
            <a:ext cx="3600400" cy="10081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327834" cy="4437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291830" cy="43891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6021288"/>
            <a:ext cx="7936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d’un problème d’infiltration d’eau et d’égouttage à l’entrée des locaux du personnel.</a:t>
            </a:r>
          </a:p>
        </p:txBody>
      </p:sp>
    </p:spTree>
    <p:extLst>
      <p:ext uri="{BB962C8B-B14F-4D97-AF65-F5344CB8AC3E}">
        <p14:creationId xmlns:p14="http://schemas.microsoft.com/office/powerpoint/2010/main" val="300841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327834" cy="4437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0748"/>
            <a:ext cx="3273828" cy="4365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9552" y="6021288"/>
            <a:ext cx="7936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Début de développement de rouille au niveau de certains casiers des vestiaires des hommes.</a:t>
            </a:r>
          </a:p>
        </p:txBody>
      </p:sp>
    </p:spTree>
    <p:extLst>
      <p:ext uri="{BB962C8B-B14F-4D97-AF65-F5344CB8AC3E}">
        <p14:creationId xmlns:p14="http://schemas.microsoft.com/office/powerpoint/2010/main" val="4234307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228184" cy="467113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093296"/>
            <a:ext cx="79362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Zone de réception: </a:t>
            </a:r>
            <a:r>
              <a:rPr lang="fr-FR" b="1" dirty="0" smtClean="0">
                <a:solidFill>
                  <a:srgbClr val="0070C0"/>
                </a:solidFill>
              </a:rPr>
              <a:t>Manque d’étanchéité de la porte de la réception.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3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6617" y="2278882"/>
            <a:ext cx="5861271" cy="329696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-467" r="54545" b="54601"/>
          <a:stretch/>
        </p:blipFill>
        <p:spPr>
          <a:xfrm rot="5400000">
            <a:off x="5055483" y="641261"/>
            <a:ext cx="2417410" cy="338437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301690" y="4653136"/>
            <a:ext cx="3672409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Des articles de charcuterie Salami de dinde CHAHIA, dont la DLC était le 07/08/2019 (le jour de l’audit), n’étaient pas encore retirés du rayon.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5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4" y="1043608"/>
            <a:ext cx="4069072" cy="22888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0" y="3925239"/>
            <a:ext cx="4325100" cy="24328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557" r="26828"/>
          <a:stretch/>
        </p:blipFill>
        <p:spPr>
          <a:xfrm rot="5400000">
            <a:off x="5276004" y="996804"/>
            <a:ext cx="2880320" cy="29921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76056" y="4653136"/>
            <a:ext cx="3672409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Mentions DF, DLC et numéros de lots illisibles ou absentes sur des boudins de préparations alimentaires et de charcuteries.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54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3560" y="1124744"/>
            <a:ext cx="4248472" cy="23897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19" y="3861048"/>
            <a:ext cx="4992555" cy="28083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12204" y="2210452"/>
            <a:ext cx="367240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Développement de moisissures sur certains paniers utilisés pour l’exposition des produits.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8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9078" y="2203374"/>
            <a:ext cx="5589238" cy="31439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44008" y="5362710"/>
            <a:ext cx="367240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de givre au niveau du compartiment des crèmes glacées du meuble des surgelés.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06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804248" cy="38273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6093296"/>
            <a:ext cx="79362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Développement de rouille sur quelques </a:t>
            </a:r>
            <a:r>
              <a:rPr lang="fr-FR" b="1" smtClean="0">
                <a:solidFill>
                  <a:srgbClr val="0070C0"/>
                </a:solidFill>
              </a:rPr>
              <a:t>étagères d’exposition.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2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55576" y="5733256"/>
            <a:ext cx="698477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Plonge Boucherie: </a:t>
            </a:r>
            <a:r>
              <a:rPr lang="fr-FR" b="1" dirty="0" smtClean="0">
                <a:solidFill>
                  <a:srgbClr val="0070C0"/>
                </a:solidFill>
              </a:rPr>
              <a:t>Développement de rouille au niveau des pièces du hâchoir.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Attention à l’utilisation des torchons/lavettes non jetables.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16317"/>
            <a:ext cx="3510390" cy="46805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16317"/>
            <a:ext cx="3492351" cy="465646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932040" y="2780928"/>
            <a:ext cx="2088232" cy="18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6300192" y="1124744"/>
            <a:ext cx="288032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788024" y="1268760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899592" y="3144551"/>
            <a:ext cx="216024" cy="536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5782576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Plonge Boucherie: </a:t>
            </a:r>
            <a:r>
              <a:rPr lang="fr-FR" b="1" dirty="0" smtClean="0">
                <a:solidFill>
                  <a:srgbClr val="0070C0"/>
                </a:solidFill>
              </a:rPr>
              <a:t>Dépôt blanchâtre au niveau du revêtement du sol. Utilisation des produits de nettoyage/désinfection non agrées par UHD.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435846" cy="4581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12709"/>
            <a:ext cx="3579862" cy="477314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372200" y="1628800"/>
            <a:ext cx="1656184" cy="244827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796136" y="2492896"/>
            <a:ext cx="277763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131840" y="3789040"/>
            <a:ext cx="7200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4788024" y="5203686"/>
            <a:ext cx="403244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Boucherie:  </a:t>
            </a:r>
            <a:r>
              <a:rPr lang="fr-FR" b="1" dirty="0" smtClean="0">
                <a:solidFill>
                  <a:srgbClr val="0070C0"/>
                </a:solidFill>
              </a:rPr>
              <a:t>L’une des planches dédiée à la découpe de la viande d’agneau, était fortement fissurée. Nécessité de rabotage de cet élément.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46196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748986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de piqûres de moisissures au niveau des grilles des évaporateurs des laboratoires de la boucherie et du traiteur.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1052736"/>
            <a:ext cx="4475989" cy="3356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2736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827584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Labo. Boucherie</a:t>
            </a:r>
            <a:r>
              <a:rPr lang="fr-FR" b="1" dirty="0" smtClean="0">
                <a:solidFill>
                  <a:srgbClr val="0070C0"/>
                </a:solidFill>
              </a:rPr>
              <a:t>: Absence de papier au niveau du distributeur.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Attention à la présence de cartons à ce niveau.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24671"/>
            <a:ext cx="3828088" cy="51041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2873" r="6790" b="45039"/>
          <a:stretch/>
        </p:blipFill>
        <p:spPr>
          <a:xfrm>
            <a:off x="4427984" y="1124744"/>
            <a:ext cx="4428492" cy="41044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475656" y="908720"/>
            <a:ext cx="1224136" cy="1800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6660232" y="2852936"/>
            <a:ext cx="288032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574567" y="6022115"/>
            <a:ext cx="7936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Volaille.LS: </a:t>
            </a:r>
            <a:r>
              <a:rPr lang="fr-FR" b="1" dirty="0" smtClean="0">
                <a:solidFill>
                  <a:srgbClr val="0070C0"/>
                </a:solidFill>
              </a:rPr>
              <a:t>Absence de la mention DLC au niveau du ticket balance de l’article Poulet Aplati Jardinière.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9" t="21198" r="8207" b="847"/>
          <a:stretch/>
        </p:blipFill>
        <p:spPr>
          <a:xfrm>
            <a:off x="1482343" y="848597"/>
            <a:ext cx="6120680" cy="505621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788024" y="3016664"/>
            <a:ext cx="2333573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5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1547664" y="5589240"/>
            <a:ext cx="6480720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Boucherie/Volailles LS: </a:t>
            </a:r>
            <a:r>
              <a:rPr lang="fr-FR" b="1" dirty="0" smtClean="0">
                <a:solidFill>
                  <a:srgbClr val="0070C0"/>
                </a:solidFill>
              </a:rPr>
              <a:t>Absence de retrait de deux barquettes des article Haut de cuisse de poulet et Côtes Découvertes, dont la DLC était le 08/07/2019.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30" t="2232" r="6694" b="44208"/>
          <a:stretch/>
        </p:blipFill>
        <p:spPr>
          <a:xfrm>
            <a:off x="416525" y="1289486"/>
            <a:ext cx="4134486" cy="33636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9509" r="30223" b="26649"/>
          <a:stretch/>
        </p:blipFill>
        <p:spPr>
          <a:xfrm>
            <a:off x="4788024" y="980728"/>
            <a:ext cx="3998741" cy="417646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483768" y="2683279"/>
            <a:ext cx="1872208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588224" y="3429000"/>
            <a:ext cx="2016224" cy="576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4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23512</TotalTime>
  <Words>528</Words>
  <Application>Microsoft Office PowerPoint</Application>
  <PresentationFormat>Affichage à l'écran (4:3)</PresentationFormat>
  <Paragraphs>36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327</cp:revision>
  <cp:lastPrinted>2016-02-08T19:41:58Z</cp:lastPrinted>
  <dcterms:created xsi:type="dcterms:W3CDTF">2014-03-07T09:21:22Z</dcterms:created>
  <dcterms:modified xsi:type="dcterms:W3CDTF">2019-08-20T21:05:49Z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2740669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