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</p:sldMasterIdLst>
  <p:notesMasterIdLst>
    <p:notesMasterId r:id="rId21"/>
  </p:notesMasterIdLst>
  <p:handoutMasterIdLst>
    <p:handoutMasterId r:id="rId22"/>
  </p:handoutMasterIdLst>
  <p:sldIdLst>
    <p:sldId id="268" r:id="rId3"/>
    <p:sldId id="357" r:id="rId4"/>
    <p:sldId id="368" r:id="rId5"/>
    <p:sldId id="359" r:id="rId6"/>
    <p:sldId id="373" r:id="rId7"/>
    <p:sldId id="370" r:id="rId8"/>
    <p:sldId id="367" r:id="rId9"/>
    <p:sldId id="371" r:id="rId10"/>
    <p:sldId id="366" r:id="rId11"/>
    <p:sldId id="360" r:id="rId12"/>
    <p:sldId id="369" r:id="rId13"/>
    <p:sldId id="372" r:id="rId14"/>
    <p:sldId id="361" r:id="rId15"/>
    <p:sldId id="362" r:id="rId16"/>
    <p:sldId id="363" r:id="rId17"/>
    <p:sldId id="374" r:id="rId18"/>
    <p:sldId id="364" r:id="rId19"/>
    <p:sldId id="365" r:id="rId2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94343" autoAdjust="0"/>
  </p:normalViewPr>
  <p:slideViewPr>
    <p:cSldViewPr>
      <p:cViewPr varScale="1">
        <p:scale>
          <a:sx n="65" d="100"/>
          <a:sy n="65" d="100"/>
        </p:scale>
        <p:origin x="105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21/07/2019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21/07/2019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50E03-ECC6-40C0-B54E-8EAEE584575B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5045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21993" indent="0" algn="ctr">
              <a:buNone/>
              <a:defRPr/>
            </a:lvl2pPr>
            <a:lvl3pPr marL="843987" indent="0" algn="ctr">
              <a:buNone/>
              <a:defRPr/>
            </a:lvl3pPr>
            <a:lvl4pPr marL="1265981" indent="0" algn="ctr">
              <a:buNone/>
              <a:defRPr/>
            </a:lvl4pPr>
            <a:lvl5pPr marL="1687973" indent="0" algn="ctr">
              <a:buNone/>
              <a:defRPr/>
            </a:lvl5pPr>
            <a:lvl6pPr marL="2109967" indent="0" algn="ctr">
              <a:buNone/>
              <a:defRPr/>
            </a:lvl6pPr>
            <a:lvl7pPr marL="2531960" indent="0" algn="ctr">
              <a:buNone/>
              <a:defRPr/>
            </a:lvl7pPr>
            <a:lvl8pPr marL="2953953" indent="0" algn="ctr">
              <a:buNone/>
              <a:defRPr/>
            </a:lvl8pPr>
            <a:lvl9pPr marL="3375947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52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346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1993" indent="0">
              <a:buNone/>
              <a:defRPr sz="1662"/>
            </a:lvl2pPr>
            <a:lvl3pPr marL="843987" indent="0">
              <a:buNone/>
              <a:defRPr sz="1477"/>
            </a:lvl3pPr>
            <a:lvl4pPr marL="1265981" indent="0">
              <a:buNone/>
              <a:defRPr sz="1292"/>
            </a:lvl4pPr>
            <a:lvl5pPr marL="1687973" indent="0">
              <a:buNone/>
              <a:defRPr sz="1292"/>
            </a:lvl5pPr>
            <a:lvl6pPr marL="2109967" indent="0">
              <a:buNone/>
              <a:defRPr sz="1292"/>
            </a:lvl6pPr>
            <a:lvl7pPr marL="2531960" indent="0">
              <a:buNone/>
              <a:defRPr sz="1292"/>
            </a:lvl7pPr>
            <a:lvl8pPr marL="2953953" indent="0">
              <a:buNone/>
              <a:defRPr sz="1292"/>
            </a:lvl8pPr>
            <a:lvl9pPr marL="3375947" indent="0">
              <a:buNone/>
              <a:defRPr sz="1292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558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6"/>
            <a:ext cx="3884612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4" y="1484316"/>
            <a:ext cx="3884613" cy="4510087"/>
          </a:xfrm>
        </p:spPr>
        <p:txBody>
          <a:bodyPr/>
          <a:lstStyle>
            <a:lvl1pPr>
              <a:defRPr sz="2585"/>
            </a:lvl1pPr>
            <a:lvl2pPr>
              <a:defRPr sz="2123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744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5" cy="639763"/>
          </a:xfrm>
        </p:spPr>
        <p:txBody>
          <a:bodyPr anchor="b"/>
          <a:lstStyle>
            <a:lvl1pPr marL="0" indent="0">
              <a:buNone/>
              <a:defRPr sz="2123" b="1"/>
            </a:lvl1pPr>
            <a:lvl2pPr marL="421993" indent="0">
              <a:buNone/>
              <a:defRPr sz="1846" b="1"/>
            </a:lvl2pPr>
            <a:lvl3pPr marL="843987" indent="0">
              <a:buNone/>
              <a:defRPr sz="1662" b="1"/>
            </a:lvl3pPr>
            <a:lvl4pPr marL="1265981" indent="0">
              <a:buNone/>
              <a:defRPr sz="1477" b="1"/>
            </a:lvl4pPr>
            <a:lvl5pPr marL="1687973" indent="0">
              <a:buNone/>
              <a:defRPr sz="1477" b="1"/>
            </a:lvl5pPr>
            <a:lvl6pPr marL="2109967" indent="0">
              <a:buNone/>
              <a:defRPr sz="1477" b="1"/>
            </a:lvl6pPr>
            <a:lvl7pPr marL="2531960" indent="0">
              <a:buNone/>
              <a:defRPr sz="1477" b="1"/>
            </a:lvl7pPr>
            <a:lvl8pPr marL="2953953" indent="0">
              <a:buNone/>
              <a:defRPr sz="1477" b="1"/>
            </a:lvl8pPr>
            <a:lvl9pPr marL="3375947" indent="0">
              <a:buNone/>
              <a:defRPr sz="1477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123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3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1793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568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4380" y="2132856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7904" y="1004887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123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4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68718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  <a:prstGeom prst="rect">
            <a:avLst/>
          </a:prstGeo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1993" indent="0">
              <a:buNone/>
              <a:defRPr sz="2585"/>
            </a:lvl2pPr>
            <a:lvl3pPr marL="843987" indent="0">
              <a:buNone/>
              <a:defRPr sz="2123"/>
            </a:lvl3pPr>
            <a:lvl4pPr marL="1265981" indent="0">
              <a:buNone/>
              <a:defRPr sz="1846"/>
            </a:lvl4pPr>
            <a:lvl5pPr marL="1687973" indent="0">
              <a:buNone/>
              <a:defRPr sz="1846"/>
            </a:lvl5pPr>
            <a:lvl6pPr marL="2109967" indent="0">
              <a:buNone/>
              <a:defRPr sz="1846"/>
            </a:lvl6pPr>
            <a:lvl7pPr marL="2531960" indent="0">
              <a:buNone/>
              <a:defRPr sz="1846"/>
            </a:lvl7pPr>
            <a:lvl8pPr marL="2953953" indent="0">
              <a:buNone/>
              <a:defRPr sz="1846"/>
            </a:lvl8pPr>
            <a:lvl9pPr marL="3375947" indent="0">
              <a:buNone/>
              <a:defRPr sz="1846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292"/>
            </a:lvl1pPr>
            <a:lvl2pPr marL="421993" indent="0">
              <a:buNone/>
              <a:defRPr sz="1108"/>
            </a:lvl2pPr>
            <a:lvl3pPr marL="843987" indent="0">
              <a:buNone/>
              <a:defRPr sz="1015"/>
            </a:lvl3pPr>
            <a:lvl4pPr marL="1265981" indent="0">
              <a:buNone/>
              <a:defRPr sz="831"/>
            </a:lvl4pPr>
            <a:lvl5pPr marL="1687973" indent="0">
              <a:buNone/>
              <a:defRPr sz="831"/>
            </a:lvl5pPr>
            <a:lvl6pPr marL="2109967" indent="0">
              <a:buNone/>
              <a:defRPr sz="831"/>
            </a:lvl6pPr>
            <a:lvl7pPr marL="2531960" indent="0">
              <a:buNone/>
              <a:defRPr sz="831"/>
            </a:lvl7pPr>
            <a:lvl8pPr marL="2953953" indent="0">
              <a:buNone/>
              <a:defRPr sz="831"/>
            </a:lvl8pPr>
            <a:lvl9pPr marL="3375947" indent="0">
              <a:buNone/>
              <a:defRPr sz="83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4084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3858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04" y="333382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382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1705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graphique SmartArt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5682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6"/>
            <a:ext cx="7921625" cy="4510087"/>
          </a:xfrm>
        </p:spPr>
        <p:txBody>
          <a:bodyPr/>
          <a:lstStyle/>
          <a:p>
            <a:pPr lvl="0"/>
            <a:r>
              <a:rPr lang="fr-FR" noProof="0" dirty="0" smtClean="0"/>
              <a:t>Cliquez sur l'icône pour ajouter un tableau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67883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6537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971600" y="1268760"/>
            <a:ext cx="7527680" cy="5943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Ksar</a:t>
            </a:r>
            <a:r>
              <a:rPr lang="fr-FR" altLang="fr-FR" kern="0" baseline="0" dirty="0" smtClean="0"/>
              <a:t> Saïd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99392"/>
            <a:ext cx="611066" cy="6858000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23850" y="1052513"/>
            <a:ext cx="8820150" cy="215900"/>
          </a:xfrm>
          <a:prstGeom prst="rect">
            <a:avLst/>
          </a:prstGeom>
          <a:solidFill>
            <a:srgbClr val="C0C0C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4396" tIns="42198" rIns="84396" bIns="42198"/>
          <a:lstStyle/>
          <a:p>
            <a:pPr algn="ctr"/>
            <a:endParaRPr lang="fr-FR" altLang="fr-FR" sz="1662" b="1" dirty="0">
              <a:latin typeface="Century Gothic" panose="020B0502020202020204" pitchFamily="34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 smtClean="0"/>
              <a:t>Cliquez pour modifier les styles du texte du masque</a:t>
            </a:r>
          </a:p>
          <a:p>
            <a:pPr lvl="1"/>
            <a:r>
              <a:rPr lang="fr-FR" altLang="fr-FR" dirty="0" smtClean="0"/>
              <a:t>Deuxième niveau</a:t>
            </a:r>
          </a:p>
          <a:p>
            <a:pPr lvl="2"/>
            <a:r>
              <a:rPr lang="fr-FR" altLang="fr-FR" dirty="0" smtClean="0"/>
              <a:t>Troisième niveau</a:t>
            </a:r>
          </a:p>
          <a:p>
            <a:pPr lvl="3"/>
            <a:r>
              <a:rPr lang="fr-FR" altLang="fr-FR" dirty="0" smtClean="0"/>
              <a:t>Quatrième niveau</a:t>
            </a:r>
          </a:p>
          <a:p>
            <a:pPr lvl="4"/>
            <a:r>
              <a:rPr lang="fr-FR" altLang="fr-FR" dirty="0" smtClean="0"/>
              <a:t>Cinquième niveau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8648700" y="6477000"/>
            <a:ext cx="327535" cy="19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4396" tIns="42198" rIns="84396" bIns="42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ADC00F9-A239-4684-8953-224749B3B002}" type="slidenum">
              <a:rPr lang="en-GB" altLang="fr-FR" sz="738" smtClean="0">
                <a:latin typeface="Century Gothic" panose="020B0502020202020204" pitchFamily="34" charset="0"/>
              </a:rPr>
              <a:pPr>
                <a:defRPr/>
              </a:pPr>
              <a:t>‹N°›</a:t>
            </a:fld>
            <a:endParaRPr lang="en-GB" altLang="fr-FR" sz="1292" dirty="0" smtClean="0">
              <a:latin typeface="Century Gothic" panose="020B0502020202020204" pitchFamily="34" charset="0"/>
            </a:endParaRPr>
          </a:p>
        </p:txBody>
      </p:sp>
      <p:pic>
        <p:nvPicPr>
          <p:cNvPr id="2056" name="Image 11" descr="LOGO_QLC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9862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0"/>
            <a:ext cx="1691894" cy="105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 txBox="1">
            <a:spLocks noChangeArrowheads="1"/>
          </p:cNvSpPr>
          <p:nvPr userDrawn="1"/>
        </p:nvSpPr>
        <p:spPr bwMode="auto">
          <a:xfrm>
            <a:off x="1691680" y="2349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2199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843987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265981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687973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Lafayette</a:t>
            </a:r>
            <a:r>
              <a:rPr lang="fr-FR" altLang="fr-FR" kern="0" baseline="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4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2199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843987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265981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687973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15066" indent="-315066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anose="05000000000000000000" pitchFamily="2" charset="2"/>
        <a:buChar char="n"/>
        <a:defRPr sz="2123">
          <a:solidFill>
            <a:schemeClr val="tx1"/>
          </a:solidFill>
          <a:latin typeface="+mn-lt"/>
          <a:ea typeface="+mn-ea"/>
          <a:cs typeface="+mn-cs"/>
        </a:defRPr>
      </a:lvl1pPr>
      <a:lvl2pPr marL="684352" indent="-262311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n"/>
        <a:defRPr sz="2031">
          <a:solidFill>
            <a:schemeClr val="tx1"/>
          </a:solidFill>
          <a:latin typeface="+mn-lt"/>
          <a:cs typeface="+mn-cs"/>
        </a:defRPr>
      </a:lvl2pPr>
      <a:lvl3pPr marL="1053638" indent="-209556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1939">
          <a:solidFill>
            <a:schemeClr val="tx1"/>
          </a:solidFill>
          <a:latin typeface="+mn-lt"/>
          <a:cs typeface="+mn-cs"/>
        </a:defRPr>
      </a:lvl3pPr>
      <a:lvl4pPr marL="1475680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4pPr>
      <a:lvl5pPr marL="1897721" indent="-209556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1846">
          <a:solidFill>
            <a:schemeClr val="tx1"/>
          </a:solidFill>
          <a:latin typeface="+mn-lt"/>
          <a:cs typeface="+mn-cs"/>
        </a:defRPr>
      </a:lvl5pPr>
      <a:lvl6pPr marL="232096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742957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164950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586943" indent="-21099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8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81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7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6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60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53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47" algn="l" defTabSz="843987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Lafayette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6888" y="5756523"/>
            <a:ext cx="1435009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17/07/2019</a:t>
            </a:r>
            <a:endParaRPr lang="fr-FR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9759" y="5707725"/>
            <a:ext cx="2194833" cy="5078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 smtClean="0">
                <a:solidFill>
                  <a:srgbClr val="000000"/>
                </a:solidFill>
              </a:rPr>
              <a:t>Dr HEND KAMOUN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90" y="1484313"/>
            <a:ext cx="6079221" cy="4510087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73348" y="6093296"/>
            <a:ext cx="7797304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FLEG: Potiron découpé portant étiquette balance de piment doux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9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75656" y="1340768"/>
            <a:ext cx="6079221" cy="4510087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73348" y="6093296"/>
            <a:ext cx="779730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FLEG: melon découpé portant étiquette balance avec une durée de vie de 4 jours du 17/07/19 au 20/07/19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079221" cy="4510087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73348" y="6093296"/>
            <a:ext cx="7797304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FLEG: </a:t>
            </a:r>
            <a:r>
              <a:rPr lang="fr-FR" b="1" dirty="0" err="1" smtClean="0">
                <a:solidFill>
                  <a:srgbClr val="0070C0"/>
                </a:solidFill>
              </a:rPr>
              <a:t>pasteque</a:t>
            </a:r>
            <a:r>
              <a:rPr lang="fr-FR" b="1" dirty="0" smtClean="0">
                <a:solidFill>
                  <a:srgbClr val="0070C0"/>
                </a:solidFill>
              </a:rPr>
              <a:t> découpée portant étiquette balance sans DLC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2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17750" y="700539"/>
            <a:ext cx="4510088" cy="6079222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73348" y="6093296"/>
            <a:ext cx="779730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PLS: la version de la fiche d’enregistrement des températures du mois de juillet n’est pas la version de 2019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42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6079221" cy="4510087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73348" y="6093296"/>
            <a:ext cx="779730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/pat: nom du produit illisible sur l’étiquette gâteau chocolat et gâteau café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6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475656" y="1340768"/>
            <a:ext cx="6079221" cy="4510087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73348" y="6093296"/>
            <a:ext cx="779730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/pat: étiquetage du produit </a:t>
            </a:r>
            <a:r>
              <a:rPr lang="fr-FR" b="1" dirty="0" err="1" smtClean="0">
                <a:solidFill>
                  <a:srgbClr val="0070C0"/>
                </a:solidFill>
              </a:rPr>
              <a:t>makroudh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r>
              <a:rPr lang="fr-FR" b="1" dirty="0" err="1" smtClean="0">
                <a:solidFill>
                  <a:srgbClr val="0070C0"/>
                </a:solidFill>
              </a:rPr>
              <a:t>koucha</a:t>
            </a:r>
            <a:r>
              <a:rPr lang="fr-FR" b="1" dirty="0" smtClean="0">
                <a:solidFill>
                  <a:srgbClr val="0070C0"/>
                </a:solidFill>
              </a:rPr>
              <a:t> amande Mme </a:t>
            </a:r>
            <a:r>
              <a:rPr lang="fr-FR" b="1" dirty="0" err="1" smtClean="0">
                <a:solidFill>
                  <a:srgbClr val="0070C0"/>
                </a:solidFill>
              </a:rPr>
              <a:t>fathallah</a:t>
            </a:r>
            <a:r>
              <a:rPr lang="fr-FR" b="1" dirty="0" smtClean="0">
                <a:solidFill>
                  <a:srgbClr val="0070C0"/>
                </a:solidFill>
              </a:rPr>
              <a:t> est non conforme :absence de la langue arabe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7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4049248" cy="5458050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660808" y="2996952"/>
            <a:ext cx="380984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/pat: peinture écaillée au niveau du plafond de la </a:t>
            </a:r>
            <a:r>
              <a:rPr lang="fr-FR" b="1" dirty="0" err="1" smtClean="0">
                <a:solidFill>
                  <a:srgbClr val="0070C0"/>
                </a:solidFill>
              </a:rPr>
              <a:t>ch</a:t>
            </a:r>
            <a:r>
              <a:rPr lang="fr-FR" b="1" dirty="0" smtClean="0">
                <a:solidFill>
                  <a:srgbClr val="0070C0"/>
                </a:solidFill>
              </a:rPr>
              <a:t> froide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62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93492"/>
            <a:ext cx="4049248" cy="5458050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669498" y="3718773"/>
            <a:ext cx="3862942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Chambre froide négative: sol et plinthe cassée et endommagée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02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40768"/>
            <a:ext cx="6079221" cy="4510087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73348" y="6093296"/>
            <a:ext cx="779730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Vestiaires sanitaires: extracteur sans protection et avec des traces de moisissures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4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73348" y="6093296"/>
            <a:ext cx="779730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Boucherie: abats entreposés dans leur emballages sans égouttoir risque de contamination par l’exsudat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390" y="1484313"/>
            <a:ext cx="6079221" cy="4510087"/>
          </a:xfrm>
        </p:spPr>
      </p:pic>
    </p:spTree>
    <p:extLst>
      <p:ext uri="{BB962C8B-B14F-4D97-AF65-F5344CB8AC3E}">
        <p14:creationId xmlns:p14="http://schemas.microsoft.com/office/powerpoint/2010/main" val="51300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47664" y="1196752"/>
            <a:ext cx="6017768" cy="4464496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73348" y="6093296"/>
            <a:ext cx="7797304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Boucherie: matières premières (paleron) dont la DLC fournisseur est 28/06/19 a été emballé le 01/07/19 et DLC carrefour 05/07/19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55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83568" y="6237312"/>
            <a:ext cx="7704856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Boucherie: manque d’indication sur l’étiquette de viande hachée la mention « à consommer cuite à cœur »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95904" y="404494"/>
            <a:ext cx="4968219" cy="6696747"/>
          </a:xfrm>
        </p:spPr>
      </p:pic>
    </p:spTree>
    <p:extLst>
      <p:ext uri="{BB962C8B-B14F-4D97-AF65-F5344CB8AC3E}">
        <p14:creationId xmlns:p14="http://schemas.microsoft.com/office/powerpoint/2010/main" val="70033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72418" y="516013"/>
            <a:ext cx="4327159" cy="5832651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37344" y="5805264"/>
            <a:ext cx="7967103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Boucherie: les données des MP sont illisibles et effacées sur les étiquettes fournisseurs ce qui ne permet pas de retrouver la traçabilité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1835696" y="1700809"/>
            <a:ext cx="1440160" cy="1872208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52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032448" cy="5435405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721238" y="3212976"/>
            <a:ext cx="3811202" cy="923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Boucherie: température vérifiée à cœur de la viande hachée est 14°C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1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4032448" cy="5435405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716016" y="3212976"/>
            <a:ext cx="3754636" cy="1200329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Boucherie: barquette de brochettes retiré du linéaire a été jetée dans la poubelle du laboratoire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6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74867" y="469549"/>
            <a:ext cx="4594266" cy="6192688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719572" y="5948234"/>
            <a:ext cx="7704856" cy="923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Boucherie: sur la fiche de traçabilité des volailles LS : indication de </a:t>
            </a:r>
            <a:r>
              <a:rPr lang="fr-FR" b="1" dirty="0">
                <a:solidFill>
                  <a:srgbClr val="0070C0"/>
                </a:solidFill>
              </a:rPr>
              <a:t>DF </a:t>
            </a:r>
            <a:r>
              <a:rPr lang="fr-FR" b="1" dirty="0" smtClean="0">
                <a:solidFill>
                  <a:srgbClr val="0070C0"/>
                </a:solidFill>
              </a:rPr>
              <a:t>carrefour à la place de DF fournisseur dans la case d’identification de la Matière première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5655" y="4725144"/>
            <a:ext cx="1656185" cy="792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475655" y="3502054"/>
            <a:ext cx="1656185" cy="792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5436097" y="1844824"/>
            <a:ext cx="576064" cy="100811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508104" y="3835302"/>
            <a:ext cx="576064" cy="1825945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16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6079221" cy="4510087"/>
          </a:xfr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73348" y="6093296"/>
            <a:ext cx="7797304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Boucherie: sol </a:t>
            </a:r>
            <a:r>
              <a:rPr lang="fr-FR" b="1" dirty="0" err="1" smtClean="0">
                <a:solidFill>
                  <a:srgbClr val="0070C0"/>
                </a:solidFill>
              </a:rPr>
              <a:t>tres</a:t>
            </a:r>
            <a:r>
              <a:rPr lang="fr-FR" b="1" dirty="0" smtClean="0">
                <a:solidFill>
                  <a:srgbClr val="0070C0"/>
                </a:solidFill>
              </a:rPr>
              <a:t> sale sous le linéaire boucherie du coté V. hachées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78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uches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24294</TotalTime>
  <Words>276</Words>
  <Application>Microsoft Office PowerPoint</Application>
  <PresentationFormat>Affichage à l'écran (4:3)</PresentationFormat>
  <Paragraphs>22</Paragraphs>
  <Slides>18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Tempus Sans ITC</vt:lpstr>
      <vt:lpstr>Wingdings</vt:lpstr>
      <vt:lpstr>Thème1</vt:lpstr>
      <vt:lpstr>Couches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DELL</cp:lastModifiedBy>
  <cp:revision>318</cp:revision>
  <cp:lastPrinted>2016-02-08T19:41:58Z</cp:lastPrinted>
  <dcterms:created xsi:type="dcterms:W3CDTF">2014-03-07T09:21:22Z</dcterms:created>
  <dcterms:modified xsi:type="dcterms:W3CDTF">2019-07-21T15:21:41Z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600662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