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35"/>
  </p:notesMasterIdLst>
  <p:handoutMasterIdLst>
    <p:handoutMasterId r:id="rId36"/>
  </p:handoutMasterIdLst>
  <p:sldIdLst>
    <p:sldId id="268" r:id="rId3"/>
    <p:sldId id="357" r:id="rId4"/>
    <p:sldId id="359" r:id="rId5"/>
    <p:sldId id="360" r:id="rId6"/>
    <p:sldId id="361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6" r:id="rId29"/>
    <p:sldId id="387" r:id="rId30"/>
    <p:sldId id="389" r:id="rId31"/>
    <p:sldId id="390" r:id="rId32"/>
    <p:sldId id="391" r:id="rId33"/>
    <p:sldId id="392" r:id="rId3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343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08/05/2019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08/05/2019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504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Ksar</a:t>
            </a:r>
            <a:r>
              <a:rPr lang="fr-FR" altLang="fr-FR" kern="0" baseline="0" dirty="0" smtClean="0"/>
              <a:t> Saïd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dirty="0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Lafayette</a:t>
            </a:r>
            <a:r>
              <a:rPr lang="fr-FR" altLang="fr-FR" kern="0" baseline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Lafayette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8580" y="5674881"/>
            <a:ext cx="1725152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25 AVRIL 2019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3157" y="5467132"/>
            <a:ext cx="3166251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Mme Meriam CHOUCHENE</a:t>
            </a:r>
          </a:p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Mme Raja BOUHALFAYA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755576" y="5661248"/>
            <a:ext cx="7704856" cy="923330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Meuble Volailles LS: </a:t>
            </a:r>
            <a:r>
              <a:rPr lang="fr-FR" b="1" dirty="0" smtClean="0">
                <a:solidFill>
                  <a:srgbClr val="0070C0"/>
                </a:solidFill>
              </a:rPr>
              <a:t>Développement de rouille au niveau du meuble froid d’exposition.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Certaines porte-étiquettes étaient endommagés.</a:t>
            </a:r>
            <a:r>
              <a:rPr lang="fr-FR" b="1" u="sng" dirty="0" smtClean="0">
                <a:solidFill>
                  <a:srgbClr val="0070C0"/>
                </a:solidFill>
              </a:rPr>
              <a:t> 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" y="1196752"/>
            <a:ext cx="4379979" cy="32849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1196752"/>
            <a:ext cx="4379979" cy="328498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259632" y="2119164"/>
            <a:ext cx="2304256" cy="144016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715321" y="2492896"/>
            <a:ext cx="4147071" cy="136815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8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55576" y="6126197"/>
            <a:ext cx="8026146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Produits volailles LS: </a:t>
            </a:r>
            <a:r>
              <a:rPr lang="fr-FR" b="1" dirty="0" smtClean="0">
                <a:solidFill>
                  <a:srgbClr val="0070C0"/>
                </a:solidFill>
              </a:rPr>
              <a:t>La température à cœur prélevée au niveau des barquettes de Merguez, et cela de l’ordre de 9,8°C.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72661"/>
            <a:ext cx="6684235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87016" y="5229200"/>
            <a:ext cx="8784976" cy="1200329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Fromages/charcuterie: </a:t>
            </a:r>
            <a:endParaRPr lang="fr-FR" b="1" dirty="0" smtClean="0">
              <a:solidFill>
                <a:srgbClr val="0070C0"/>
              </a:solidFill>
            </a:endParaRPr>
          </a:p>
          <a:p>
            <a:r>
              <a:rPr lang="fr-FR" b="1" dirty="0" smtClean="0">
                <a:solidFill>
                  <a:srgbClr val="0070C0"/>
                </a:solidFill>
              </a:rPr>
              <a:t>Le revêtement du plafond de la CF était écaillé.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cache des câbles électriques au niveau de l’un des meubles d’exposition des produits de charcuterie, n’était pas correctement fixé.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78690"/>
            <a:ext cx="4283968" cy="32129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88740"/>
            <a:ext cx="4572000" cy="3429000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5796136" y="2276872"/>
            <a:ext cx="576064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899592" y="1772816"/>
            <a:ext cx="648072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94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004048" y="5669375"/>
            <a:ext cx="3816424" cy="923330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Traiteur: </a:t>
            </a:r>
            <a:r>
              <a:rPr lang="fr-FR" b="1" dirty="0" smtClean="0">
                <a:solidFill>
                  <a:srgbClr val="0070C0"/>
                </a:solidFill>
              </a:rPr>
              <a:t>Le support du bidon du produit de nettoyage était démonté.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4464496" cy="5952661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H="1">
            <a:off x="2843808" y="5589240"/>
            <a:ext cx="504056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2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4353948" cy="5805264"/>
          </a:xfrm>
          <a:prstGeom prst="rect">
            <a:avLst/>
          </a:prstGeo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932040" y="5805264"/>
            <a:ext cx="381642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CF PLS: </a:t>
            </a:r>
            <a:r>
              <a:rPr lang="fr-FR" b="1" dirty="0" smtClean="0">
                <a:solidFill>
                  <a:srgbClr val="0070C0"/>
                </a:solidFill>
              </a:rPr>
              <a:t>Ecaillement du revêtement du sol de la CF.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944" b="43"/>
          <a:stretch/>
        </p:blipFill>
        <p:spPr>
          <a:xfrm>
            <a:off x="1763688" y="980728"/>
            <a:ext cx="5760640" cy="4438898"/>
          </a:xfrm>
          <a:prstGeom prst="rect">
            <a:avLst/>
          </a:prstGeo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51520" y="5877272"/>
            <a:ext cx="8784976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Dépassement de la DLC pour des boudins de salami de dinde CHAHIA: les DLC étaient le 17/04 et le 19/04.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2627784" y="1628800"/>
            <a:ext cx="2016224" cy="93610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311860" y="4293096"/>
            <a:ext cx="2664296" cy="64807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7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8177" y="552103"/>
            <a:ext cx="3435846" cy="45811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"/>
          <a:stretch/>
        </p:blipFill>
        <p:spPr>
          <a:xfrm>
            <a:off x="5148064" y="840190"/>
            <a:ext cx="3456384" cy="5769841"/>
          </a:xfrm>
          <a:prstGeom prst="rect">
            <a:avLst/>
          </a:prstGeom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7887" y="5229200"/>
            <a:ext cx="3816424" cy="1200329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Modification de l’aspect des poulpes congelés: présence d’une couche épaisse de givre à l’intérieur des barquettes.</a:t>
            </a:r>
          </a:p>
        </p:txBody>
      </p:sp>
      <p:sp>
        <p:nvSpPr>
          <p:cNvPr id="6" name="Ellipse 5"/>
          <p:cNvSpPr/>
          <p:nvPr/>
        </p:nvSpPr>
        <p:spPr>
          <a:xfrm>
            <a:off x="5292080" y="1988840"/>
            <a:ext cx="1872208" cy="462119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92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3147814" cy="419708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52736"/>
            <a:ext cx="4245936" cy="5661248"/>
          </a:xfrm>
          <a:prstGeom prst="rect">
            <a:avLst/>
          </a:prstGeom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31946" y="5805264"/>
            <a:ext cx="381642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Présence de givre sur certains pots de crèmes glacées.</a:t>
            </a:r>
            <a:endParaRPr lang="fr-FR" b="1" u="sng" dirty="0">
              <a:solidFill>
                <a:srgbClr val="0070C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1619672" y="2636912"/>
            <a:ext cx="144016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5652120" y="3717032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8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4569972" cy="6093296"/>
          </a:xfrm>
          <a:prstGeom prst="rect">
            <a:avLst/>
          </a:prstGeo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076056" y="5805264"/>
            <a:ext cx="3816424" cy="923330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PGC: </a:t>
            </a:r>
            <a:r>
              <a:rPr lang="fr-FR" b="1" dirty="0" smtClean="0">
                <a:solidFill>
                  <a:srgbClr val="0070C0"/>
                </a:solidFill>
              </a:rPr>
              <a:t>Dépassement de la DLC pour un paquet de biscuits du rayon des produits diététiques.</a:t>
            </a:r>
            <a:endParaRPr lang="fr-FR" b="1" u="sng" dirty="0">
              <a:solidFill>
                <a:srgbClr val="0070C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456386" y="4005064"/>
            <a:ext cx="2304256" cy="122413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03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4104456" cy="4392488"/>
          </a:xfrm>
          <a:prstGeom prst="rect">
            <a:avLst/>
          </a:prstGeom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771171" y="6021288"/>
            <a:ext cx="7560840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Boulangerie: présence de piqûres de moisissures sur les murs des chambres de pousse et les tapis de la balancelle.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866914" y="1693926"/>
            <a:ext cx="4392487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004048" y="5217109"/>
            <a:ext cx="3456384" cy="1477328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CF Viandes rouges</a:t>
            </a:r>
            <a:r>
              <a:rPr lang="fr-FR" b="1" dirty="0" smtClean="0">
                <a:solidFill>
                  <a:srgbClr val="0070C0"/>
                </a:solidFill>
              </a:rPr>
              <a:t>: Dépassement du délai d’utilisation des morceaux de parage, dont la date était le 22/04/2019.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87391"/>
            <a:ext cx="4515966" cy="6021288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115616" y="4437112"/>
            <a:ext cx="2041959" cy="64807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00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364455"/>
            <a:ext cx="4320480" cy="444080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327001"/>
            <a:ext cx="2743200" cy="4478263"/>
          </a:xfrm>
          <a:prstGeom prst="rect">
            <a:avLst/>
          </a:prstGeom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55576" y="6093296"/>
            <a:ext cx="7560840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Boulangerie: Ecaillement et oxydation du revêtement du tamis électrique. Roues abimés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5148064" y="4797152"/>
            <a:ext cx="1656184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04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12776"/>
            <a:ext cx="3744416" cy="43924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495734"/>
            <a:ext cx="3686175" cy="3805474"/>
          </a:xfrm>
          <a:prstGeom prst="rect">
            <a:avLst/>
          </a:prstGeom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55576" y="6093296"/>
            <a:ext cx="7560840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Boulangerie: oxydation du revêtement du pétrin, les jointures de la diviseuse sont usées.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1691680" y="1412776"/>
            <a:ext cx="6120680" cy="4176464"/>
          </a:xfrm>
          <a:prstGeom prst="rect">
            <a:avLst/>
          </a:prstGeo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755576" y="6093296"/>
            <a:ext cx="7560840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Boulangerie: Utilisation de glace non alimentaire pour la préparation de la pâte de pain blanc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7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4644008" y="1268760"/>
            <a:ext cx="3686175" cy="26642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649" y="4073103"/>
            <a:ext cx="3686175" cy="18761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340768"/>
            <a:ext cx="3686175" cy="4608512"/>
          </a:xfrm>
          <a:prstGeom prst="rect">
            <a:avLst/>
          </a:prstGeom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55576" y="6093296"/>
            <a:ext cx="7560840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Boulangerie: Les bacs en plastique et les filets de cuisson sont usés et abimés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8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84784"/>
            <a:ext cx="7272808" cy="4207886"/>
          </a:xfrm>
          <a:prstGeom prst="rect">
            <a:avLst/>
          </a:prstGeo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755576" y="6093296"/>
            <a:ext cx="7560840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Boulangerie: Un scarificateur abimé était en cours d’utilisation le jour de l’audit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644008" y="4005064"/>
            <a:ext cx="1800200" cy="129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7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40768"/>
            <a:ext cx="2743200" cy="43924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3779912" y="1484784"/>
            <a:ext cx="4536504" cy="4248472"/>
          </a:xfrm>
          <a:prstGeom prst="rect">
            <a:avLst/>
          </a:prstGeo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755576" y="6093296"/>
            <a:ext cx="7560840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Poissonnerie: fuite à la plonge du stand.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La vitre du meuble surgelé est brisée.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b="73"/>
          <a:stretch/>
        </p:blipFill>
        <p:spPr>
          <a:xfrm>
            <a:off x="179512" y="1484784"/>
            <a:ext cx="4752528" cy="43204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458560"/>
            <a:ext cx="3686175" cy="4320480"/>
          </a:xfrm>
          <a:prstGeom prst="rect">
            <a:avLst/>
          </a:prstGeo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755576" y="6093296"/>
            <a:ext cx="7560840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Poissonnerie: Double étiquetage des poissons ‘</a:t>
            </a:r>
            <a:r>
              <a:rPr lang="fr-FR" b="1" dirty="0" err="1" smtClean="0">
                <a:solidFill>
                  <a:srgbClr val="0070C0"/>
                </a:solidFill>
              </a:rPr>
              <a:t>Ringa</a:t>
            </a:r>
            <a:r>
              <a:rPr lang="fr-FR" b="1" dirty="0" smtClean="0">
                <a:solidFill>
                  <a:srgbClr val="0070C0"/>
                </a:solidFill>
              </a:rPr>
              <a:t> fumée’ (2 DLC différentes)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3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241" y="1340768"/>
            <a:ext cx="3686175" cy="42154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40" y="1340768"/>
            <a:ext cx="4104456" cy="4215424"/>
          </a:xfrm>
          <a:prstGeom prst="rect">
            <a:avLst/>
          </a:prstGeom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75209" y="5949280"/>
            <a:ext cx="7560840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Poissonnerie: Présence de rouille sur revêtement interne et externe de la chambre froide.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4104456" cy="46805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4499992" y="1268760"/>
            <a:ext cx="4176464" cy="4680520"/>
          </a:xfrm>
          <a:prstGeom prst="rect">
            <a:avLst/>
          </a:prstGeo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719572" y="6093296"/>
            <a:ext cx="7560840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Réception: Absence du référentiel qualité 2019. Archivage des certificats de salubrité de la boucherie du mois de janvier 2019.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73509" y="282540"/>
            <a:ext cx="2030685" cy="36861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500" y="1094626"/>
            <a:ext cx="4907987" cy="49986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68" y="3321521"/>
            <a:ext cx="3686175" cy="2771775"/>
          </a:xfrm>
          <a:prstGeom prst="rect">
            <a:avLst/>
          </a:prstGeom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55576" y="6263491"/>
            <a:ext cx="7560840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FLEG: présence de cafards, cadavres de cafards et charançons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547664" y="4005064"/>
            <a:ext cx="792088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1151620" y="1581639"/>
            <a:ext cx="792088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6732240" y="3501008"/>
            <a:ext cx="792088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38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076056" y="5517036"/>
            <a:ext cx="3168352" cy="1200329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Boucherie: </a:t>
            </a:r>
            <a:r>
              <a:rPr lang="fr-FR" b="1" dirty="0" smtClean="0">
                <a:solidFill>
                  <a:srgbClr val="0070C0"/>
                </a:solidFill>
              </a:rPr>
              <a:t>Absence de séparation entre le local d’ entreposage des poubelles et le laboratoire.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64421"/>
            <a:ext cx="4248472" cy="566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10" y="1268760"/>
            <a:ext cx="6948772" cy="4752528"/>
          </a:xfrm>
          <a:prstGeom prst="rect">
            <a:avLst/>
          </a:prstGeo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755576" y="6263491"/>
            <a:ext cx="7560840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FLEG: Dépassement de la durée de vie des pommes préemballés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5220072" y="1844824"/>
            <a:ext cx="936104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4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77072"/>
            <a:ext cx="3686175" cy="24922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60" y="1340768"/>
            <a:ext cx="3686175" cy="25922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1072618"/>
            <a:ext cx="4536504" cy="3796542"/>
          </a:xfrm>
          <a:prstGeom prst="rect">
            <a:avLst/>
          </a:prstGeom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4315695" y="5013176"/>
            <a:ext cx="4720801" cy="1477328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Produits casse: zone non identifiée (emballage jus d’orange),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Zones confuses (zone casse/ zone retour); produits boulangerie revendus sans élimination des emballages UHD.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9" y="4106474"/>
            <a:ext cx="4320480" cy="263489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242" y="1036013"/>
            <a:ext cx="4314246" cy="304105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04703"/>
            <a:ext cx="4610575" cy="4116731"/>
          </a:xfrm>
          <a:prstGeom prst="rect">
            <a:avLst/>
          </a:prstGeom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467544" y="5661248"/>
            <a:ext cx="3960162" cy="923330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Réserve sèche; présence d’araignées et de toiles d’araignées sur les murs.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82620" y="4069165"/>
            <a:ext cx="4187542" cy="25922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429" y="1124744"/>
            <a:ext cx="3888432" cy="29163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3672408" cy="4896544"/>
          </a:xfrm>
          <a:prstGeom prst="rect">
            <a:avLst/>
          </a:prstGeom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42834" y="5738123"/>
            <a:ext cx="4032448" cy="923330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Développement de rouille à plusieurs niveaux du laboratoire et de la plonge de la boucherie.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6128319" y="2438890"/>
            <a:ext cx="648072" cy="1440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6444208" y="5365309"/>
            <a:ext cx="332183" cy="2959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1619672" y="4293096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1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6"/>
          <p:cNvSpPr txBox="1">
            <a:spLocks noChangeArrowheads="1"/>
          </p:cNvSpPr>
          <p:nvPr/>
        </p:nvSpPr>
        <p:spPr bwMode="auto">
          <a:xfrm>
            <a:off x="5004048" y="5035242"/>
            <a:ext cx="3888681" cy="1477328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L’aiguiseur des couteaux était placé au niveau de la plonge, les débris issus de cette opération était non encore nettoyés.</a:t>
            </a:r>
            <a:endParaRPr lang="fr-FR" altLang="fr-FR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23330"/>
            <a:ext cx="4191930" cy="5589240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H="1">
            <a:off x="3491880" y="2924944"/>
            <a:ext cx="360040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9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6"/>
          <p:cNvSpPr txBox="1">
            <a:spLocks noChangeArrowheads="1"/>
          </p:cNvSpPr>
          <p:nvPr/>
        </p:nvSpPr>
        <p:spPr bwMode="auto">
          <a:xfrm>
            <a:off x="34133" y="5877272"/>
            <a:ext cx="885698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Labo. Boucherie: </a:t>
            </a:r>
            <a:r>
              <a:rPr lang="fr-FR" altLang="fr-FR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Etat de propreté insatisfaisant des planches de découpe. Le rabotage des éléments est requis.</a:t>
            </a:r>
            <a:endParaRPr lang="fr-FR" altLang="fr-FR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3597864" cy="47971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6127" y="973222"/>
            <a:ext cx="3501420" cy="466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4644008" y="5589240"/>
            <a:ext cx="4105275" cy="923330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Volailles trad.:</a:t>
            </a:r>
            <a:r>
              <a:rPr lang="fr-FR" altLang="fr-FR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Absence d’égouttoirs pour l’exposition des abats.</a:t>
            </a:r>
            <a:endParaRPr lang="fr-FR" altLang="fr-FR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10632"/>
            <a:ext cx="4353948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51520" y="6021288"/>
            <a:ext cx="874846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Volailles trad.: </a:t>
            </a:r>
            <a:r>
              <a:rPr lang="fr-FR" b="1" dirty="0" smtClean="0">
                <a:solidFill>
                  <a:srgbClr val="0070C0"/>
                </a:solidFill>
              </a:rPr>
              <a:t>Manque d’étiquettes mentionnant les dénominations des produits et leurs prix/kg pour plusieurs produits exposés.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8" y="940414"/>
            <a:ext cx="6678488" cy="500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683568" y="6161102"/>
            <a:ext cx="7704856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Meuble LS boucherie: </a:t>
            </a:r>
            <a:r>
              <a:rPr lang="fr-FR" b="1" dirty="0" smtClean="0">
                <a:solidFill>
                  <a:srgbClr val="0070C0"/>
                </a:solidFill>
              </a:rPr>
              <a:t>Présence d’un cadavre de mouche  prés de la gille de soufflage.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3921900" cy="5229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"/>
          <a:stretch/>
        </p:blipFill>
        <p:spPr>
          <a:xfrm>
            <a:off x="4716016" y="1340768"/>
            <a:ext cx="3456384" cy="288032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2219010" y="4437112"/>
            <a:ext cx="1135394" cy="79208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6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25926</TotalTime>
  <Words>548</Words>
  <Application>Microsoft Office PowerPoint</Application>
  <PresentationFormat>Affichage à l'écran (4:3)</PresentationFormat>
  <Paragraphs>42</Paragraphs>
  <Slides>32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Quali-Consult</cp:lastModifiedBy>
  <cp:revision>331</cp:revision>
  <cp:lastPrinted>2016-02-08T19:41:58Z</cp:lastPrinted>
  <dcterms:created xsi:type="dcterms:W3CDTF">2014-03-07T09:21:22Z</dcterms:created>
  <dcterms:modified xsi:type="dcterms:W3CDTF">2019-05-08T09:55:56Z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3345197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