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6"/>
  </p:notesMasterIdLst>
  <p:handoutMasterIdLst>
    <p:handoutMasterId r:id="rId27"/>
  </p:handoutMasterIdLst>
  <p:sldIdLst>
    <p:sldId id="268" r:id="rId3"/>
    <p:sldId id="344" r:id="rId4"/>
    <p:sldId id="345" r:id="rId5"/>
    <p:sldId id="346" r:id="rId6"/>
    <p:sldId id="347" r:id="rId7"/>
    <p:sldId id="348" r:id="rId8"/>
    <p:sldId id="350" r:id="rId9"/>
    <p:sldId id="351" r:id="rId10"/>
    <p:sldId id="353" r:id="rId11"/>
    <p:sldId id="352" r:id="rId12"/>
    <p:sldId id="354" r:id="rId13"/>
    <p:sldId id="355" r:id="rId14"/>
    <p:sldId id="356" r:id="rId15"/>
    <p:sldId id="357" r:id="rId16"/>
    <p:sldId id="358" r:id="rId17"/>
    <p:sldId id="359" r:id="rId18"/>
    <p:sldId id="362" r:id="rId19"/>
    <p:sldId id="360" r:id="rId20"/>
    <p:sldId id="361" r:id="rId21"/>
    <p:sldId id="363" r:id="rId22"/>
    <p:sldId id="364" r:id="rId23"/>
    <p:sldId id="365" r:id="rId24"/>
    <p:sldId id="366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04/10/2018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Lafayette</a:t>
            </a:r>
            <a:r>
              <a:rPr lang="fr-FR" altLang="fr-FR" kern="0" baseline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Lafayette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886" y="5756523"/>
            <a:ext cx="1435008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24/09/2018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5806" y="5722961"/>
            <a:ext cx="2178803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Dr </a:t>
            </a:r>
            <a:r>
              <a:rPr lang="fr-FR" b="1" dirty="0" err="1" smtClean="0">
                <a:solidFill>
                  <a:srgbClr val="000000"/>
                </a:solidFill>
              </a:rPr>
              <a:t>Hend</a:t>
            </a:r>
            <a:r>
              <a:rPr lang="fr-FR" b="1" dirty="0" smtClean="0">
                <a:solidFill>
                  <a:srgbClr val="000000"/>
                </a:solidFill>
              </a:rPr>
              <a:t>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5" name="Picture 3" descr="D:\hend 29 juin\HEND\uhd\lafayette\2018\sept 18\IMG_20180924_111342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7"/>
            <a:ext cx="6304326" cy="47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320064" y="6177476"/>
            <a:ext cx="648072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cumul de restes alimentaires au niveau des deux trous de la vitrine réfrigérée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D:\hend 29 juin\HEND\uhd\lafayette\2018\sept 18\IMG_20180924_112802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032448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788024" y="3384571"/>
            <a:ext cx="398057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manque de porte pour la </a:t>
            </a:r>
            <a:r>
              <a:rPr lang="fr-FR" b="1" dirty="0" err="1" smtClean="0">
                <a:solidFill>
                  <a:srgbClr val="0070C0"/>
                </a:solidFill>
              </a:rPr>
              <a:t>rotissoire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7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D:\hend 29 juin\HEND\uhd\lafayette\2018\sept 18\IMG_20180924_113702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4" y="1196752"/>
            <a:ext cx="4245612" cy="56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067944" y="3384571"/>
            <a:ext cx="470065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peinture écaillée au niveau plafond de la </a:t>
            </a:r>
            <a:r>
              <a:rPr lang="fr-FR" b="1" dirty="0" err="1" smtClean="0">
                <a:solidFill>
                  <a:srgbClr val="0070C0"/>
                </a:solidFill>
              </a:rPr>
              <a:t>ch</a:t>
            </a:r>
            <a:r>
              <a:rPr lang="fr-FR" b="1" dirty="0" smtClean="0">
                <a:solidFill>
                  <a:srgbClr val="0070C0"/>
                </a:solidFill>
              </a:rPr>
              <a:t> froide positive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5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D:\hend 29 juin\HEND\uhd\lafayette\2018\sept 18\IMG_20180924_114023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75163" cy="49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hend 29 juin\HEND\uhd\lafayette\2018\sept 18\IMG_20180924_114032 (Peti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675162" cy="49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812431" y="5949280"/>
            <a:ext cx="7416824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stockage anarchique et non organisé des produits de mer surgelés et saumons risque de contamination des autres produits (traiteur, et boulangerie)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971600" y="2564904"/>
            <a:ext cx="1152128" cy="21602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076056" y="1988840"/>
            <a:ext cx="1152128" cy="21602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13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D:\hend 29 juin\HEND\uhd\lafayette\2018\sept 18\IMG_20180924_114037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9" y="1340768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hend 29 juin\HEND\uhd\lafayette\2018\sept 18\IMG_20180924_114314 (Peti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29" y="1340768"/>
            <a:ext cx="4440005" cy="33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572000" y="5013176"/>
            <a:ext cx="375925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Chambre froide négative: </a:t>
            </a:r>
            <a:r>
              <a:rPr lang="fr-FR" b="1" dirty="0" err="1" smtClean="0">
                <a:solidFill>
                  <a:srgbClr val="0070C0"/>
                </a:solidFill>
              </a:rPr>
              <a:t>depot</a:t>
            </a:r>
            <a:r>
              <a:rPr lang="fr-FR" b="1" dirty="0" smtClean="0">
                <a:solidFill>
                  <a:srgbClr val="0070C0"/>
                </a:solidFill>
              </a:rPr>
              <a:t> de givre au niveau du sol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1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D:\hend 29 juin\HEND\uhd\lafayette\2018\sept 18\IMG_20180924_114057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9675" y="434752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12431" y="5949280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Chambre froide négative: plinthe cassée et ébréchée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D:\hend 29 juin\HEND\uhd\lafayette\2018\sept 18\IMG_20180924_115107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Olives épices: le meuble d’exposition est souillé avec présence de cadavres de mouches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220072" y="3573016"/>
            <a:ext cx="792088" cy="5760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24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D:\hend 29 juin\HEND\uhd\lafayette\2018\sept 18\IMG_20180924_125233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440264" cy="48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919728" y="5949280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Épices olives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présence de traces de moisissures sur la plinthe de la chambre froide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2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D:\hend 29 juin\HEND\uhd\lafayette\2018\sept 18\IMG_20180924_120203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50284"/>
            <a:ext cx="6192688" cy="46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12431" y="5949280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Fromage/charcuterie: les trous ne sont pas protégées suite aux travaux de </a:t>
            </a:r>
            <a:r>
              <a:rPr lang="fr-FR" b="1" dirty="0" err="1" smtClean="0">
                <a:solidFill>
                  <a:srgbClr val="0070C0"/>
                </a:solidFill>
              </a:rPr>
              <a:t>remodeling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10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D:\hend 29 juin\HEND\uhd\lafayette\2018\sept 18\IMG_20180924_120225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74763"/>
            <a:ext cx="6136678" cy="46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12431" y="5949280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Fromage/ volaillerie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: les DEIV sont remplis de cadavres d’insectes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9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D:\hend 29 juin\HEND\uhd\lafayette\2018\sept 18\IMG_20180924_094655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340769"/>
            <a:ext cx="3539465" cy="47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end 29 juin\HEND\uhd\lafayette\2018\sept 18\IMG_20180924_094702 (Peti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3568"/>
            <a:ext cx="3574865" cy="47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152626" y="6060054"/>
            <a:ext cx="665973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 LS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déplacer le distributeur de papier au dessus du lave main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06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9" name="Picture 3" descr="D:\hend 29 juin\HEND\uhd\lafayette\2018\sept 18\IMG_20180924_130444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3680" y="578768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83568" y="5949280"/>
            <a:ext cx="7848872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dirty="0" smtClean="0"/>
              <a:t>: </a:t>
            </a:r>
            <a:r>
              <a:rPr lang="fr-FR" b="1" dirty="0">
                <a:solidFill>
                  <a:srgbClr val="0070C0"/>
                </a:solidFill>
              </a:rPr>
              <a:t>étiquetage non conforme </a:t>
            </a:r>
            <a:r>
              <a:rPr lang="fr-FR" b="1" dirty="0" smtClean="0">
                <a:solidFill>
                  <a:srgbClr val="0070C0"/>
                </a:solidFill>
              </a:rPr>
              <a:t>: charcuterie </a:t>
            </a:r>
            <a:r>
              <a:rPr lang="fr-FR" b="1" dirty="0">
                <a:solidFill>
                  <a:srgbClr val="0070C0"/>
                </a:solidFill>
              </a:rPr>
              <a:t>tranchée et sous vide </a:t>
            </a:r>
            <a:r>
              <a:rPr lang="fr-FR" b="1" dirty="0" err="1">
                <a:solidFill>
                  <a:srgbClr val="0070C0"/>
                </a:solidFill>
              </a:rPr>
              <a:t>chahia</a:t>
            </a:r>
            <a:r>
              <a:rPr lang="fr-FR" b="1" dirty="0">
                <a:solidFill>
                  <a:srgbClr val="0070C0"/>
                </a:solidFill>
              </a:rPr>
              <a:t> portant une  DLC  31/09/18 pour lot 18260 : jambon de </a:t>
            </a:r>
            <a:r>
              <a:rPr lang="fr-FR" b="1" dirty="0" err="1">
                <a:solidFill>
                  <a:srgbClr val="0070C0"/>
                </a:solidFill>
              </a:rPr>
              <a:t>boeuf</a:t>
            </a:r>
            <a:r>
              <a:rPr lang="fr-FR" b="1" dirty="0">
                <a:solidFill>
                  <a:srgbClr val="0070C0"/>
                </a:solidFill>
              </a:rPr>
              <a:t>, saucisson de dinde à l’ail et salami de bœuf</a:t>
            </a:r>
          </a:p>
        </p:txBody>
      </p:sp>
    </p:spTree>
    <p:extLst>
      <p:ext uri="{BB962C8B-B14F-4D97-AF65-F5344CB8AC3E}">
        <p14:creationId xmlns:p14="http://schemas.microsoft.com/office/powerpoint/2010/main" val="1042929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D:\hend 29 juin\HEND\uhd\lafayette\2018\sept 18\IMG_20180924_131305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85160" cy="456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919728" y="5949280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présence de </a:t>
            </a:r>
            <a:r>
              <a:rPr lang="fr-FR" b="1" dirty="0" err="1" smtClean="0">
                <a:solidFill>
                  <a:srgbClr val="0070C0"/>
                </a:solidFill>
              </a:rPr>
              <a:t>goutelettes</a:t>
            </a:r>
            <a:r>
              <a:rPr lang="fr-FR" b="1" dirty="0" smtClean="0">
                <a:solidFill>
                  <a:srgbClr val="0070C0"/>
                </a:solidFill>
              </a:rPr>
              <a:t> d’eau au niveau du linéaire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5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 descr="D:\hend 29 juin\HEND\uhd\lafayette\2018\sept 18\IMG_20180924_132614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1"/>
            <a:ext cx="614468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919728" y="5949280"/>
            <a:ext cx="7416824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dirty="0" smtClean="0"/>
              <a:t>: </a:t>
            </a:r>
            <a:r>
              <a:rPr lang="fr-FR" b="1" dirty="0">
                <a:solidFill>
                  <a:srgbClr val="0070C0"/>
                </a:solidFill>
              </a:rPr>
              <a:t>étiquetage non conforme</a:t>
            </a:r>
            <a:r>
              <a:rPr lang="fr-FR" dirty="0" smtClean="0"/>
              <a:t> </a:t>
            </a:r>
            <a:r>
              <a:rPr lang="fr-FR" b="1" dirty="0">
                <a:solidFill>
                  <a:srgbClr val="0070C0"/>
                </a:solidFill>
              </a:rPr>
              <a:t>pizza surgelée FINO : manque de DF et numéro de lot et en plus la DLC est mentionné sur une étiquette adhésive.</a:t>
            </a:r>
          </a:p>
        </p:txBody>
      </p:sp>
    </p:spTree>
    <p:extLst>
      <p:ext uri="{BB962C8B-B14F-4D97-AF65-F5344CB8AC3E}">
        <p14:creationId xmlns:p14="http://schemas.microsoft.com/office/powerpoint/2010/main" val="4271412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 descr="D:\hend 29 juin\HEND\uhd\lafayette\2018\sept 18\IMG_20180924_134712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59"/>
            <a:ext cx="3402379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hend 29 juin\HEND\uhd\lafayette\2018\sept 18\IMG_20180924_134718 (Peti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71376"/>
            <a:ext cx="3475416" cy="46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39552" y="5949280"/>
            <a:ext cx="8083928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</a:t>
            </a:r>
            <a:r>
              <a:rPr lang="fr-FR" sz="1600" dirty="0" smtClean="0"/>
              <a:t>: </a:t>
            </a:r>
            <a:r>
              <a:rPr lang="fr-FR" sz="1600" b="1" dirty="0">
                <a:solidFill>
                  <a:srgbClr val="0070C0"/>
                </a:solidFill>
              </a:rPr>
              <a:t>étiquetage non conforme </a:t>
            </a:r>
            <a:r>
              <a:rPr lang="fr-FR" sz="1600" b="1" dirty="0" smtClean="0">
                <a:solidFill>
                  <a:srgbClr val="0070C0"/>
                </a:solidFill>
              </a:rPr>
              <a:t>:</a:t>
            </a:r>
            <a:r>
              <a:rPr lang="fr-FR" sz="1600" b="1" dirty="0" err="1" smtClean="0">
                <a:solidFill>
                  <a:srgbClr val="0070C0"/>
                </a:solidFill>
              </a:rPr>
              <a:t>brownies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mama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mia</a:t>
            </a:r>
            <a:r>
              <a:rPr lang="fr-FR" sz="1600" b="1" dirty="0">
                <a:solidFill>
                  <a:srgbClr val="0070C0"/>
                </a:solidFill>
              </a:rPr>
              <a:t> lot 113/215 et 113/220 : DF, DLC et lot invisible vu que l’impression est faite en noir sur la partie marron de l’emballage et non pas à l’endroit blanc dédié pour ca.</a:t>
            </a:r>
          </a:p>
        </p:txBody>
      </p:sp>
    </p:spTree>
    <p:extLst>
      <p:ext uri="{BB962C8B-B14F-4D97-AF65-F5344CB8AC3E}">
        <p14:creationId xmlns:p14="http://schemas.microsoft.com/office/powerpoint/2010/main" val="207937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D:\hend 29 juin\HEND\uhd\lafayette\2018\sept 18\IMG_20180924_094751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2541"/>
            <a:ext cx="4726149" cy="35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hend 29 juin\HEND\uhd\lafayette\2018\sept 18\IMG_20180924_094804 (Peti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82" y="1252307"/>
            <a:ext cx="3738754" cy="498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08702" y="4797153"/>
            <a:ext cx="426860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 LS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entreposage des abats sans égouttoir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6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D:\hend 29 juin\HEND\uhd\lafayette\2018\sept 18\IMG_20180924_100041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1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499992" y="3384571"/>
            <a:ext cx="426860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 LS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plinthe décollée au niveau du labo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0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3" descr="D:\hend 29 juin\HEND\uhd\lafayette\2018\sept 18\IMG_20180924_100108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7463"/>
            <a:ext cx="3695881" cy="49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499992" y="3384571"/>
            <a:ext cx="426860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 LS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robinet de la plonge cassée et non </a:t>
            </a:r>
            <a:r>
              <a:rPr lang="fr-FR" b="1" dirty="0" err="1" smtClean="0">
                <a:solidFill>
                  <a:srgbClr val="0070C0"/>
                </a:solidFill>
              </a:rPr>
              <a:t>fonctionelle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7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D:\hend 29 juin\HEND\uhd\lafayette\2018\sept 18\IMG_20180924_100131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686120" cy="49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499992" y="3384571"/>
            <a:ext cx="4268608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 LS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la centrale de nettoyage fonctionne ans produits de Nettoyage </a:t>
            </a:r>
            <a:r>
              <a:rPr lang="fr-FR" b="1" dirty="0" err="1" smtClean="0">
                <a:solidFill>
                  <a:srgbClr val="0070C0"/>
                </a:solidFill>
              </a:rPr>
              <a:t>desinfection</a:t>
            </a:r>
            <a:r>
              <a:rPr lang="fr-FR" b="1" dirty="0" smtClean="0">
                <a:solidFill>
                  <a:srgbClr val="0070C0"/>
                </a:solidFill>
              </a:rPr>
              <a:t> vu l’absence de conduite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1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D:\hend 29 juin\HEND\uhd\lafayette\2018\sept 18\IMG_20180924_102656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499992" y="3384571"/>
            <a:ext cx="4268608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 LS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Acceptation de deux carcasses ovines le 22/09/18 alors que le certificat de salubrité comprend une seule carcasse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7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D:\hend 29 juin\HEND\uhd\lafayette\2018\sept 18\IMG_20180924_105649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499992" y="3384571"/>
            <a:ext cx="426860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manque de pistolet pour la centrale de nettoyage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7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D:\hend 29 juin\HEND\uhd\lafayette\2018\sept 18\IMG_20180924_110917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49080"/>
            <a:ext cx="5859826" cy="43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299157" y="5877272"/>
            <a:ext cx="693290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manque de vitre pour le présentoir réfrigéré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51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16497</TotalTime>
  <Words>276</Words>
  <Application>Microsoft Office PowerPoint</Application>
  <PresentationFormat>Affichage à l'écran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291</cp:revision>
  <cp:lastPrinted>2016-02-08T19:41:58Z</cp:lastPrinted>
  <dcterms:created xsi:type="dcterms:W3CDTF">2014-03-07T09:21:22Z</dcterms:created>
  <dcterms:modified xsi:type="dcterms:W3CDTF">2018-10-04T22:01:04Z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1274389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