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notesMasterIdLst>
    <p:notesMasterId r:id="rId16"/>
  </p:notesMasterIdLst>
  <p:handoutMasterIdLst>
    <p:handoutMasterId r:id="rId17"/>
  </p:handoutMasterIdLst>
  <p:sldIdLst>
    <p:sldId id="268" r:id="rId3"/>
    <p:sldId id="334" r:id="rId4"/>
    <p:sldId id="335" r:id="rId5"/>
    <p:sldId id="336" r:id="rId6"/>
    <p:sldId id="337" r:id="rId7"/>
    <p:sldId id="338" r:id="rId8"/>
    <p:sldId id="339" r:id="rId9"/>
    <p:sldId id="340" r:id="rId10"/>
    <p:sldId id="341" r:id="rId11"/>
    <p:sldId id="343" r:id="rId12"/>
    <p:sldId id="348" r:id="rId13"/>
    <p:sldId id="349" r:id="rId14"/>
    <p:sldId id="350" r:id="rId15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716" autoAdjust="0"/>
  </p:normalViewPr>
  <p:slideViewPr>
    <p:cSldViewPr>
      <p:cViewPr varScale="1">
        <p:scale>
          <a:sx n="110" d="100"/>
          <a:sy n="110" d="100"/>
        </p:scale>
        <p:origin x="164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15/10/2020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15/10/2020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image" Target="../media/image5.jpe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16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Ksar</a:t>
            </a:r>
            <a:r>
              <a:rPr lang="fr-FR" altLang="fr-FR" kern="0" baseline="0" dirty="0" smtClean="0"/>
              <a:t> Saïd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dirty="0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LAC</a:t>
            </a:r>
            <a:r>
              <a:rPr lang="fr-FR" altLang="fr-FR" kern="0" baseline="0" dirty="0" smtClean="0"/>
              <a:t> 2 </a:t>
            </a:r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28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20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2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LAC 2</a:t>
            </a:r>
          </a:p>
        </p:txBody>
      </p:sp>
      <p:sp>
        <p:nvSpPr>
          <p:cNvPr id="5" name="Rectangle 4"/>
          <p:cNvSpPr/>
          <p:nvPr/>
        </p:nvSpPr>
        <p:spPr>
          <a:xfrm>
            <a:off x="1150593" y="5756523"/>
            <a:ext cx="1747594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11/06/2020</a:t>
            </a:r>
            <a:endParaRPr lang="fr-FR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36960" y="5756523"/>
            <a:ext cx="2258953" cy="92333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Dr Mejed Heni</a:t>
            </a:r>
          </a:p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M. </a:t>
            </a:r>
            <a:r>
              <a:rPr lang="fr-FR" b="1" dirty="0" err="1" smtClean="0">
                <a:solidFill>
                  <a:srgbClr val="000000"/>
                </a:solidFill>
              </a:rPr>
              <a:t>Wissem</a:t>
            </a:r>
            <a:r>
              <a:rPr lang="fr-FR" b="1" dirty="0" smtClean="0">
                <a:solidFill>
                  <a:srgbClr val="000000"/>
                </a:solidFill>
              </a:rPr>
              <a:t> </a:t>
            </a:r>
            <a:r>
              <a:rPr lang="fr-FR" b="1" dirty="0" err="1" smtClean="0">
                <a:solidFill>
                  <a:srgbClr val="000000"/>
                </a:solidFill>
              </a:rPr>
              <a:t>Zanned</a:t>
            </a:r>
            <a:endParaRPr lang="fr-FR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07363" y="5780782"/>
            <a:ext cx="4032448" cy="1077218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Charcuterie: </a:t>
            </a:r>
            <a:r>
              <a:rPr lang="fr-FR" sz="1600" b="1" dirty="0" smtClean="0">
                <a:solidFill>
                  <a:srgbClr val="0070C0"/>
                </a:solidFill>
              </a:rPr>
              <a:t>Le contrôle n’est pas quotidien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Produits exposés non identifié par la date d’entame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122284"/>
            <a:ext cx="3942438" cy="525658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26" t="33201" b="36350"/>
          <a:stretch/>
        </p:blipFill>
        <p:spPr>
          <a:xfrm>
            <a:off x="706059" y="1110917"/>
            <a:ext cx="4095882" cy="180020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1600"/>
          <a:stretch/>
        </p:blipFill>
        <p:spPr>
          <a:xfrm>
            <a:off x="683567" y="3048539"/>
            <a:ext cx="4118373" cy="2619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6341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ZoneTexte 3"/>
          <p:cNvSpPr txBox="1">
            <a:spLocks noChangeArrowheads="1"/>
          </p:cNvSpPr>
          <p:nvPr/>
        </p:nvSpPr>
        <p:spPr bwMode="auto">
          <a:xfrm>
            <a:off x="1116013" y="5807075"/>
            <a:ext cx="6877050" cy="830997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3399"/>
              </a:buClr>
              <a:buSzPct val="90000"/>
              <a:buFont typeface="Wingdings" panose="05000000000000000000" pitchFamily="2" charset="2"/>
              <a:buChar char="n"/>
              <a:defRPr sz="21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indent="-261938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indent="-20955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19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indent="-2095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indent="-2095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None/>
            </a:pPr>
            <a:r>
              <a:rPr lang="fr-FR" altLang="fr-FR" sz="16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Poissonnerie: </a:t>
            </a:r>
            <a:r>
              <a:rPr lang="fr-FR" altLang="fr-FR" sz="1600" b="1" dirty="0">
                <a:solidFill>
                  <a:srgbClr val="0070C0"/>
                </a:solidFill>
                <a:latin typeface="Arial" panose="020B0604020202020204" pitchFamily="34" charset="0"/>
              </a:rPr>
              <a:t>Le thermomètre de l'armoire d'exposition des produits surgelés est hors </a:t>
            </a:r>
            <a:r>
              <a:rPr lang="fr-FR" altLang="fr-FR" sz="16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service.</a:t>
            </a:r>
          </a:p>
          <a:p>
            <a:pPr>
              <a:spcBef>
                <a:spcPct val="0"/>
              </a:spcBef>
              <a:buClrTx/>
              <a:buSzTx/>
              <a:buNone/>
            </a:pPr>
            <a:r>
              <a:rPr lang="fr-FR" altLang="fr-FR" sz="1600" b="1" dirty="0">
                <a:solidFill>
                  <a:srgbClr val="0070C0"/>
                </a:solidFill>
                <a:latin typeface="Arial" panose="020B0604020202020204" pitchFamily="34" charset="0"/>
              </a:rPr>
              <a:t>Développement de rouille sur la machine à glace.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001" t="16400" r="8000" b="6951"/>
          <a:stretch/>
        </p:blipFill>
        <p:spPr>
          <a:xfrm>
            <a:off x="1135369" y="1556792"/>
            <a:ext cx="3096344" cy="4109693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01" t="8261" r="8721" b="16002"/>
          <a:stretch/>
        </p:blipFill>
        <p:spPr>
          <a:xfrm>
            <a:off x="4644008" y="1588117"/>
            <a:ext cx="3119185" cy="4078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0905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ZoneTexte 3"/>
          <p:cNvSpPr txBox="1">
            <a:spLocks noChangeArrowheads="1"/>
          </p:cNvSpPr>
          <p:nvPr/>
        </p:nvSpPr>
        <p:spPr bwMode="auto">
          <a:xfrm>
            <a:off x="1116013" y="5807075"/>
            <a:ext cx="6877050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3399"/>
              </a:buClr>
              <a:buSzPct val="90000"/>
              <a:buFont typeface="Wingdings" panose="05000000000000000000" pitchFamily="2" charset="2"/>
              <a:buChar char="n"/>
              <a:defRPr sz="21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indent="-261938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indent="-20955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19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indent="-2095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indent="-2095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6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Olives, épices et condiments: Oxydation des parois de la chambre froide.</a:t>
            </a:r>
            <a:endParaRPr lang="fr-FR" altLang="fr-FR" sz="1600" b="1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685" y="1340768"/>
            <a:ext cx="3133706" cy="41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4338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ZoneTexte 3"/>
          <p:cNvSpPr txBox="1">
            <a:spLocks noChangeArrowheads="1"/>
          </p:cNvSpPr>
          <p:nvPr/>
        </p:nvSpPr>
        <p:spPr bwMode="auto">
          <a:xfrm>
            <a:off x="1116013" y="5807075"/>
            <a:ext cx="6877050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3399"/>
              </a:buClr>
              <a:buSzPct val="90000"/>
              <a:buFont typeface="Wingdings" panose="05000000000000000000" pitchFamily="2" charset="2"/>
              <a:buChar char="n"/>
              <a:defRPr sz="21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indent="-261938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indent="-20955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19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indent="-2095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indent="-2095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6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Boucherie: Présence de piqûres de moisissures sur l’évaporateur.</a:t>
            </a:r>
            <a:endParaRPr lang="fr-FR" altLang="fr-FR" sz="1600" b="1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3836" y="1916832"/>
            <a:ext cx="4241403" cy="3181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9795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5606304"/>
            <a:ext cx="77768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PGC: Des lots de café et de biscuits n’étaient pas étiquetés en langue arabe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3888" y="1704262"/>
            <a:ext cx="2346504" cy="344591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1620" y="1710013"/>
            <a:ext cx="2160240" cy="3440158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642" y="1704261"/>
            <a:ext cx="2211710" cy="3445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672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755576" y="6237312"/>
            <a:ext cx="77768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Sanitaires des femmes: noircissement du plafond en raison de l’humidité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1412776"/>
            <a:ext cx="5526360" cy="4144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5710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683568" y="6189039"/>
            <a:ext cx="77768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 smtClean="0">
                <a:solidFill>
                  <a:srgbClr val="0070C0"/>
                </a:solidFill>
              </a:rPr>
              <a:t>Poubelles: certains produits n’étaient pas détruits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8820" y="1628800"/>
            <a:ext cx="5526360" cy="4144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923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5940152" y="4869160"/>
            <a:ext cx="3096344" cy="181588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Charcuteries et fromages: 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Exposition d’œufs fermiers avec étiquetage non conformes 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Le certificat de salubrité a une validité de 3 mois pour des produits de 3 semaines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6241742" y="1633491"/>
            <a:ext cx="3271501" cy="2510898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264701" y="1617645"/>
            <a:ext cx="3960440" cy="254259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83" y="548680"/>
            <a:ext cx="3360373" cy="252028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6379" y="3101221"/>
            <a:ext cx="3635896" cy="2344003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798" y="4514580"/>
            <a:ext cx="3803915" cy="2333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2981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683568" y="6114782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les produits casse de la veille n’étaient pas identifiés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Fromages: produits avec DLC illisible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01" t="32151" b="29000"/>
          <a:stretch/>
        </p:blipFill>
        <p:spPr>
          <a:xfrm>
            <a:off x="4422786" y="2492896"/>
            <a:ext cx="4083918" cy="2664296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556792"/>
            <a:ext cx="3147814" cy="4197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064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683568" y="5877272"/>
            <a:ext cx="7776864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Pâtisserie: L’étiquetage Carrefour est différent de celui du fournisseur sur la durée de décongélation. De plus l’étiquetage Carrefour ne permet pas d’afficher la liste des ingrédients en entier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2114978"/>
            <a:ext cx="3419872" cy="256490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49" t="27300" r="29127" b="27550"/>
          <a:stretch/>
        </p:blipFill>
        <p:spPr>
          <a:xfrm>
            <a:off x="1187624" y="3573016"/>
            <a:ext cx="3456384" cy="2123207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00" t="13250" r="15350" b="25850"/>
          <a:stretch/>
        </p:blipFill>
        <p:spPr>
          <a:xfrm>
            <a:off x="1239633" y="1231291"/>
            <a:ext cx="3404375" cy="225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3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710346" y="5085184"/>
            <a:ext cx="3899925" cy="156966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err="1" smtClean="0">
                <a:solidFill>
                  <a:srgbClr val="0070C0"/>
                </a:solidFill>
              </a:rPr>
              <a:t>Fleg</a:t>
            </a:r>
            <a:r>
              <a:rPr lang="fr-FR" sz="1600" b="1" u="sng" dirty="0" smtClean="0">
                <a:solidFill>
                  <a:srgbClr val="0070C0"/>
                </a:solidFill>
              </a:rPr>
              <a:t>: </a:t>
            </a:r>
            <a:r>
              <a:rPr lang="fr-FR" sz="1600" b="1" dirty="0" smtClean="0">
                <a:solidFill>
                  <a:srgbClr val="0070C0"/>
                </a:solidFill>
              </a:rPr>
              <a:t>Signe de rupture de la chaîne du froid sur une barquette de salade grillée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Utilisation d’insecticide sous </a:t>
            </a:r>
            <a:r>
              <a:rPr lang="fr-FR" sz="1600" b="1" dirty="0">
                <a:solidFill>
                  <a:srgbClr val="0070C0"/>
                </a:solidFill>
              </a:rPr>
              <a:t>pression.</a:t>
            </a:r>
            <a:br>
              <a:rPr lang="fr-FR" sz="1600" b="1" dirty="0">
                <a:solidFill>
                  <a:srgbClr val="0070C0"/>
                </a:solidFill>
              </a:rPr>
            </a:br>
            <a:r>
              <a:rPr lang="fr-FR" sz="1600" b="1" dirty="0">
                <a:solidFill>
                  <a:srgbClr val="0070C0"/>
                </a:solidFill>
              </a:rPr>
              <a:t>Au moins 5 flacons de jus de fraises étaient sans étiquetage des DLC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150"/>
          <a:stretch/>
        </p:blipFill>
        <p:spPr>
          <a:xfrm>
            <a:off x="5148064" y="1268760"/>
            <a:ext cx="2952328" cy="2670863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423" y="1628800"/>
            <a:ext cx="4224469" cy="316835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6638" y="4075175"/>
            <a:ext cx="2952328" cy="2579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1202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539552" y="5733256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Poissonnerie et boucherie: </a:t>
            </a:r>
            <a:r>
              <a:rPr lang="fr-FR" sz="1600" b="1" dirty="0" smtClean="0">
                <a:solidFill>
                  <a:srgbClr val="0070C0"/>
                </a:solidFill>
              </a:rPr>
              <a:t>L’étiquetage des produits panés ne mentionne pas les ingrédients</a:t>
            </a:r>
            <a:endParaRPr lang="fr-FR" sz="1600" b="1" u="sng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2528" y="2057632"/>
            <a:ext cx="3779912" cy="3108179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060847"/>
            <a:ext cx="4139952" cy="3104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1663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20824</TotalTime>
  <Words>218</Words>
  <Application>Microsoft Office PowerPoint</Application>
  <PresentationFormat>Affichage à l'écran (4:3)</PresentationFormat>
  <Paragraphs>23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Century Gothic</vt:lpstr>
      <vt:lpstr>Tempus Sans ITC</vt:lpstr>
      <vt:lpstr>Wingdings</vt:lpstr>
      <vt:lpstr>Thème1</vt:lpstr>
      <vt:lpstr>Couches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313</cp:revision>
  <cp:lastPrinted>2016-02-08T19:41:58Z</cp:lastPrinted>
  <dcterms:created xsi:type="dcterms:W3CDTF">2014-03-07T09:21:22Z</dcterms:created>
  <dcterms:modified xsi:type="dcterms:W3CDTF">2020-10-15T13:06:02Z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596131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