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68" r:id="rId2"/>
    <p:sldId id="316" r:id="rId3"/>
    <p:sldId id="315" r:id="rId4"/>
    <p:sldId id="317" r:id="rId5"/>
    <p:sldId id="318" r:id="rId6"/>
    <p:sldId id="319" r:id="rId7"/>
    <p:sldId id="320" r:id="rId8"/>
    <p:sldId id="321" r:id="rId9"/>
    <p:sldId id="322" r:id="rId10"/>
    <p:sldId id="323" r:id="rId11"/>
    <p:sldId id="324" r:id="rId12"/>
    <p:sldId id="325" r:id="rId13"/>
    <p:sldId id="326"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3" r:id="rId29"/>
    <p:sldId id="344" r:id="rId30"/>
    <p:sldId id="345" r:id="rId31"/>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83DD75BE-A253-4075-9244-AB0F539C32DC}" type="datetimeFigureOut">
              <a:rPr lang="fr-FR" smtClean="0"/>
              <a:pPr/>
              <a:t>22/08/2018</a:t>
            </a:fld>
            <a:endParaRPr lang="fr-FR"/>
          </a:p>
        </p:txBody>
      </p:sp>
      <p:sp>
        <p:nvSpPr>
          <p:cNvPr id="4" name="Espace réservé du pied de page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73A9904D-C2F3-42BC-8C5E-D7064A081D63}" type="slidenum">
              <a:rPr lang="fr-FR" smtClean="0"/>
              <a:pPr/>
              <a:t>‹N°›</a:t>
            </a:fld>
            <a:endParaRPr lang="fr-FR"/>
          </a:p>
        </p:txBody>
      </p:sp>
    </p:spTree>
    <p:extLst>
      <p:ext uri="{BB962C8B-B14F-4D97-AF65-F5344CB8AC3E}">
        <p14:creationId xmlns:p14="http://schemas.microsoft.com/office/powerpoint/2010/main" val="2830551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697FCC72-1B1D-41CC-9624-805D9245AC99}" type="datetimeFigureOut">
              <a:rPr lang="fr-FR" smtClean="0"/>
              <a:pPr/>
              <a:t>22/08/2018</a:t>
            </a:fld>
            <a:endParaRPr lang="fr-FR"/>
          </a:p>
        </p:txBody>
      </p:sp>
      <p:sp>
        <p:nvSpPr>
          <p:cNvPr id="4" name="Espace réservé de l'image des diapositives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D4350E03-ECC6-40C0-B54E-8EAEE584575B}" type="slidenum">
              <a:rPr lang="fr-FR" smtClean="0"/>
              <a:pPr/>
              <a:t>‹N°›</a:t>
            </a:fld>
            <a:endParaRPr lang="fr-FR"/>
          </a:p>
        </p:txBody>
      </p:sp>
    </p:spTree>
    <p:extLst>
      <p:ext uri="{BB962C8B-B14F-4D97-AF65-F5344CB8AC3E}">
        <p14:creationId xmlns:p14="http://schemas.microsoft.com/office/powerpoint/2010/main" val="72685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6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20" y="333415"/>
            <a:ext cx="1979613" cy="56610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11188" y="333415"/>
            <a:ext cx="5789612" cy="56610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graphique ou organigramme hiérarchique">
    <p:spTree>
      <p:nvGrpSpPr>
        <p:cNvPr id="1" name=""/>
        <p:cNvGrpSpPr/>
        <p:nvPr/>
      </p:nvGrpSpPr>
      <p:grpSpPr>
        <a:xfrm>
          <a:off x="0" y="0"/>
          <a:ext cx="0" cy="0"/>
          <a:chOff x="0" y="0"/>
          <a:chExt cx="0" cy="0"/>
        </a:xfrm>
      </p:grpSpPr>
      <p:sp>
        <p:nvSpPr>
          <p:cNvPr id="3" name="Espace réservé du graphique SmartArt 2"/>
          <p:cNvSpPr>
            <a:spLocks noGrp="1"/>
          </p:cNvSpPr>
          <p:nvPr>
            <p:ph type="dgm" idx="1"/>
          </p:nvPr>
        </p:nvSpPr>
        <p:spPr>
          <a:xfrm>
            <a:off x="611188" y="1484315"/>
            <a:ext cx="7921625" cy="4510087"/>
          </a:xfrm>
        </p:spPr>
        <p:txBody>
          <a:bodyPr/>
          <a:lstStyle/>
          <a:p>
            <a:pPr lvl="0"/>
            <a:r>
              <a:rPr lang="fr-FR" noProof="0" smtClean="0"/>
              <a:t>Cliquez sur l'icône pour ajouter un graphique SmartArt</a:t>
            </a:r>
            <a:endParaRPr lang="fr-FR" noProof="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tableau">
    <p:spTree>
      <p:nvGrpSpPr>
        <p:cNvPr id="1" name=""/>
        <p:cNvGrpSpPr/>
        <p:nvPr/>
      </p:nvGrpSpPr>
      <p:grpSpPr>
        <a:xfrm>
          <a:off x="0" y="0"/>
          <a:ext cx="0" cy="0"/>
          <a:chOff x="0" y="0"/>
          <a:chExt cx="0" cy="0"/>
        </a:xfrm>
      </p:grpSpPr>
      <p:sp>
        <p:nvSpPr>
          <p:cNvPr id="3" name="Espace réservé du tableau 2"/>
          <p:cNvSpPr>
            <a:spLocks noGrp="1"/>
          </p:cNvSpPr>
          <p:nvPr>
            <p:ph type="tbl" idx="1"/>
          </p:nvPr>
        </p:nvSpPr>
        <p:spPr>
          <a:xfrm>
            <a:off x="611188" y="1484315"/>
            <a:ext cx="7921625" cy="4510087"/>
          </a:xfrm>
        </p:spPr>
        <p:txBody>
          <a:bodyPr/>
          <a:lstStyle/>
          <a:p>
            <a:pPr lvl="0"/>
            <a:r>
              <a:rPr lang="fr-FR" noProof="0" smtClean="0"/>
              <a:t>Cliquez sur l'icône pour ajouter un tableau</a:t>
            </a:r>
            <a:endParaRPr lang="fr-FR" noProof="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4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11188" y="1484315"/>
            <a:ext cx="3884612" cy="451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20" y="1484315"/>
            <a:ext cx="3884613" cy="4510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1969" y="1416053"/>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605139" y="11967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0" y="0"/>
            <a:ext cx="611066" cy="6858000"/>
          </a:xfrm>
          <a:prstGeom prst="rect">
            <a:avLst/>
          </a:prstGeom>
          <a:solidFill>
            <a:srgbClr val="3366FF"/>
          </a:solidFill>
          <a:ln w="9525">
            <a:noFill/>
            <a:miter lim="800000"/>
            <a:headEnd/>
            <a:tailEnd/>
          </a:ln>
        </p:spPr>
        <p:txBody>
          <a:bodyPr/>
          <a:lstStyle/>
          <a:p>
            <a:pPr algn="ctr" eaLnBrk="0" hangingPunct="0">
              <a:defRPr/>
            </a:pPr>
            <a:endParaRPr lang="fr-FR" b="1" dirty="0">
              <a:latin typeface="Century Gothic" pitchFamily="34" charset="0"/>
              <a:cs typeface="Arial" charset="0"/>
            </a:endParaRPr>
          </a:p>
        </p:txBody>
      </p:sp>
      <p:sp>
        <p:nvSpPr>
          <p:cNvPr id="292867" name="Rectangle 3"/>
          <p:cNvSpPr>
            <a:spLocks noChangeArrowheads="1"/>
          </p:cNvSpPr>
          <p:nvPr/>
        </p:nvSpPr>
        <p:spPr bwMode="auto">
          <a:xfrm>
            <a:off x="323850" y="1077913"/>
            <a:ext cx="8820150" cy="215900"/>
          </a:xfrm>
          <a:prstGeom prst="rect">
            <a:avLst/>
          </a:prstGeom>
          <a:solidFill>
            <a:srgbClr val="C0C0C0">
              <a:alpha val="57001"/>
            </a:srgbClr>
          </a:solidFill>
          <a:ln w="9525">
            <a:noFill/>
            <a:miter lim="800000"/>
            <a:headEnd/>
            <a:tailEnd/>
          </a:ln>
        </p:spPr>
        <p:txBody>
          <a:bodyPr/>
          <a:lstStyle/>
          <a:p>
            <a:pPr algn="ctr" eaLnBrk="0" hangingPunct="0">
              <a:defRPr/>
            </a:pPr>
            <a:endParaRPr lang="fr-FR" b="1" dirty="0">
              <a:latin typeface="Century Gothic" pitchFamily="34" charset="0"/>
              <a:cs typeface="Arial" charset="0"/>
            </a:endParaRPr>
          </a:p>
        </p:txBody>
      </p:sp>
      <p:sp>
        <p:nvSpPr>
          <p:cNvPr id="292872" name="Rectangle 8"/>
          <p:cNvSpPr>
            <a:spLocks noChangeArrowheads="1"/>
          </p:cNvSpPr>
          <p:nvPr/>
        </p:nvSpPr>
        <p:spPr bwMode="auto">
          <a:xfrm>
            <a:off x="8532936" y="188914"/>
            <a:ext cx="312126" cy="6480175"/>
          </a:xfrm>
          <a:prstGeom prst="rect">
            <a:avLst/>
          </a:prstGeom>
          <a:solidFill>
            <a:srgbClr val="FFCC00">
              <a:alpha val="69000"/>
            </a:srgbClr>
          </a:solidFill>
          <a:ln w="9525">
            <a:noFill/>
            <a:miter lim="800000"/>
            <a:headEnd/>
            <a:tailEnd/>
          </a:ln>
        </p:spPr>
        <p:txBody>
          <a:bodyPr/>
          <a:lstStyle/>
          <a:p>
            <a:pPr algn="ctr" eaLnBrk="0" hangingPunct="0">
              <a:defRPr/>
            </a:pPr>
            <a:endParaRPr lang="fr-FR" b="1" dirty="0">
              <a:latin typeface="Century Gothic" pitchFamily="34" charset="0"/>
              <a:cs typeface="Arial" charset="0"/>
            </a:endParaRPr>
          </a:p>
        </p:txBody>
      </p:sp>
      <p:sp>
        <p:nvSpPr>
          <p:cNvPr id="2053" name="Rectangle 10"/>
          <p:cNvSpPr>
            <a:spLocks noGrp="1" noChangeArrowheads="1"/>
          </p:cNvSpPr>
          <p:nvPr>
            <p:ph type="body" idx="1"/>
          </p:nvPr>
        </p:nvSpPr>
        <p:spPr bwMode="auto">
          <a:xfrm>
            <a:off x="611066" y="1484314"/>
            <a:ext cx="7921869" cy="4510087"/>
          </a:xfrm>
          <a:prstGeom prst="rect">
            <a:avLst/>
          </a:prstGeom>
          <a:noFill/>
          <a:ln w="9525" algn="ctr">
            <a:noFill/>
            <a:miter lim="800000"/>
            <a:headEnd/>
            <a:tailEnd/>
          </a:ln>
        </p:spPr>
        <p:txBody>
          <a:bodyPr vert="horz" wrap="square" lIns="84774" tIns="42387" rIns="84774" bIns="42387"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pic>
        <p:nvPicPr>
          <p:cNvPr id="2055" name="Picture 23" descr="LOGO_QLC"/>
          <p:cNvPicPr>
            <a:picLocks noChangeAspect="1" noChangeArrowheads="1"/>
          </p:cNvPicPr>
          <p:nvPr/>
        </p:nvPicPr>
        <p:blipFill>
          <a:blip r:embed="rId16"/>
          <a:srcRect/>
          <a:stretch>
            <a:fillRect/>
          </a:stretch>
        </p:blipFill>
        <p:spPr bwMode="auto">
          <a:xfrm>
            <a:off x="0" y="0"/>
            <a:ext cx="1619250" cy="522288"/>
          </a:xfrm>
          <a:prstGeom prst="rect">
            <a:avLst/>
          </a:prstGeom>
          <a:noFill/>
          <a:ln w="9525">
            <a:noFill/>
            <a:miter lim="800000"/>
            <a:headEnd/>
            <a:tailEnd/>
          </a:ln>
        </p:spPr>
      </p:pic>
      <p:pic>
        <p:nvPicPr>
          <p:cNvPr id="9" name="Picture 20"/>
          <p:cNvPicPr>
            <a:picLocks noChangeAspect="1" noChangeArrowheads="1"/>
          </p:cNvPicPr>
          <p:nvPr/>
        </p:nvPicPr>
        <p:blipFill>
          <a:blip r:embed="rId17"/>
          <a:srcRect/>
          <a:stretch>
            <a:fillRect/>
          </a:stretch>
        </p:blipFill>
        <p:spPr bwMode="auto">
          <a:xfrm>
            <a:off x="0" y="0"/>
            <a:ext cx="2133600" cy="690563"/>
          </a:xfrm>
          <a:prstGeom prst="rect">
            <a:avLst/>
          </a:prstGeom>
          <a:noFill/>
          <a:ln w="9525">
            <a:noFill/>
            <a:miter lim="800000"/>
            <a:headEnd/>
            <a:tailEnd/>
          </a:ln>
        </p:spPr>
      </p:pic>
      <p:pic>
        <p:nvPicPr>
          <p:cNvPr id="11" name="Image 10" descr="http://www.servi.com.tn/static/upload/748daf0152b74bf124be98188d120343.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452106" y="-27384"/>
            <a:ext cx="1691894" cy="10798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txBox="1">
            <a:spLocks noChangeArrowheads="1"/>
          </p:cNvSpPr>
          <p:nvPr userDrawn="1"/>
        </p:nvSpPr>
        <p:spPr bwMode="auto">
          <a:xfrm>
            <a:off x="1691680" y="209551"/>
            <a:ext cx="5760426"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4764" tIns="42382" rIns="84764" bIns="42382" numCol="1" anchor="ctr" anchorCtr="0" compatLnSpc="1">
            <a:prstTxWarp prst="textNoShape">
              <a:avLst/>
            </a:prstTxWarp>
          </a:bodyPr>
          <a:lstStyle>
            <a:lvl1pPr algn="ctr" rtl="0" eaLnBrk="1" fontAlgn="base" hangingPunct="1">
              <a:spcBef>
                <a:spcPct val="0"/>
              </a:spcBef>
              <a:spcAft>
                <a:spcPct val="0"/>
              </a:spcAft>
              <a:defRPr sz="2600" b="1" baseline="0">
                <a:solidFill>
                  <a:srgbClr val="3333FF"/>
                </a:solidFill>
                <a:latin typeface="+mj-lt"/>
                <a:ea typeface="+mj-ea"/>
                <a:cs typeface="+mj-cs"/>
              </a:defRPr>
            </a:lvl1pPr>
            <a:lvl2pPr algn="l" rtl="0" eaLnBrk="1" fontAlgn="base" hangingPunct="1">
              <a:spcBef>
                <a:spcPct val="0"/>
              </a:spcBef>
              <a:spcAft>
                <a:spcPct val="0"/>
              </a:spcAft>
              <a:defRPr sz="2600" b="1">
                <a:solidFill>
                  <a:srgbClr val="3333FF"/>
                </a:solidFill>
                <a:latin typeface="Tempus Sans ITC" pitchFamily="82" charset="0"/>
                <a:cs typeface="Arial" charset="0"/>
              </a:defRPr>
            </a:lvl2pPr>
            <a:lvl3pPr algn="l" rtl="0" eaLnBrk="1" fontAlgn="base" hangingPunct="1">
              <a:spcBef>
                <a:spcPct val="0"/>
              </a:spcBef>
              <a:spcAft>
                <a:spcPct val="0"/>
              </a:spcAft>
              <a:defRPr sz="2600" b="1">
                <a:solidFill>
                  <a:srgbClr val="3333FF"/>
                </a:solidFill>
                <a:latin typeface="Tempus Sans ITC" pitchFamily="82" charset="0"/>
                <a:cs typeface="Arial" charset="0"/>
              </a:defRPr>
            </a:lvl3pPr>
            <a:lvl4pPr algn="l" rtl="0" eaLnBrk="1" fontAlgn="base" hangingPunct="1">
              <a:spcBef>
                <a:spcPct val="0"/>
              </a:spcBef>
              <a:spcAft>
                <a:spcPct val="0"/>
              </a:spcAft>
              <a:defRPr sz="2600" b="1">
                <a:solidFill>
                  <a:srgbClr val="3333FF"/>
                </a:solidFill>
                <a:latin typeface="Tempus Sans ITC" pitchFamily="82" charset="0"/>
                <a:cs typeface="Arial" charset="0"/>
              </a:defRPr>
            </a:lvl4pPr>
            <a:lvl5pPr algn="l" rtl="0" eaLnBrk="1" fontAlgn="base" hangingPunct="1">
              <a:spcBef>
                <a:spcPct val="0"/>
              </a:spcBef>
              <a:spcAft>
                <a:spcPct val="0"/>
              </a:spcAft>
              <a:defRPr sz="2600" b="1">
                <a:solidFill>
                  <a:srgbClr val="3333FF"/>
                </a:solidFill>
                <a:latin typeface="Tempus Sans ITC" pitchFamily="82" charset="0"/>
                <a:cs typeface="Arial" charset="0"/>
              </a:defRPr>
            </a:lvl5pPr>
            <a:lvl6pPr marL="457200" algn="l" rtl="0" eaLnBrk="1" fontAlgn="base" hangingPunct="1">
              <a:spcBef>
                <a:spcPct val="0"/>
              </a:spcBef>
              <a:spcAft>
                <a:spcPct val="0"/>
              </a:spcAft>
              <a:defRPr sz="2600" b="1">
                <a:solidFill>
                  <a:srgbClr val="3333FF"/>
                </a:solidFill>
                <a:latin typeface="Tempus Sans ITC" pitchFamily="82" charset="0"/>
                <a:cs typeface="Arial" charset="0"/>
              </a:defRPr>
            </a:lvl6pPr>
            <a:lvl7pPr marL="914400" algn="l" rtl="0" eaLnBrk="1" fontAlgn="base" hangingPunct="1">
              <a:spcBef>
                <a:spcPct val="0"/>
              </a:spcBef>
              <a:spcAft>
                <a:spcPct val="0"/>
              </a:spcAft>
              <a:defRPr sz="2600" b="1">
                <a:solidFill>
                  <a:srgbClr val="3333FF"/>
                </a:solidFill>
                <a:latin typeface="Tempus Sans ITC" pitchFamily="82" charset="0"/>
                <a:cs typeface="Arial" charset="0"/>
              </a:defRPr>
            </a:lvl7pPr>
            <a:lvl8pPr marL="1371600" algn="l" rtl="0" eaLnBrk="1" fontAlgn="base" hangingPunct="1">
              <a:spcBef>
                <a:spcPct val="0"/>
              </a:spcBef>
              <a:spcAft>
                <a:spcPct val="0"/>
              </a:spcAft>
              <a:defRPr sz="2600" b="1">
                <a:solidFill>
                  <a:srgbClr val="3333FF"/>
                </a:solidFill>
                <a:latin typeface="Tempus Sans ITC" pitchFamily="82" charset="0"/>
                <a:cs typeface="Arial" charset="0"/>
              </a:defRPr>
            </a:lvl8pPr>
            <a:lvl9pPr marL="1828800" algn="l" rtl="0" eaLnBrk="1" fontAlgn="base" hangingPunct="1">
              <a:spcBef>
                <a:spcPct val="0"/>
              </a:spcBef>
              <a:spcAft>
                <a:spcPct val="0"/>
              </a:spcAft>
              <a:defRPr sz="2600" b="1">
                <a:solidFill>
                  <a:srgbClr val="3333FF"/>
                </a:solidFill>
                <a:latin typeface="Tempus Sans ITC" pitchFamily="82" charset="0"/>
                <a:cs typeface="Arial" charset="0"/>
              </a:defRPr>
            </a:lvl9pPr>
          </a:lstStyle>
          <a:p>
            <a:r>
              <a:rPr lang="fr-FR" altLang="fr-FR" kern="0" dirty="0" smtClean="0"/>
              <a:t>Audit Magasin: CM Ksour </a:t>
            </a:r>
            <a:r>
              <a:rPr lang="fr-FR" altLang="fr-FR" kern="0" dirty="0" err="1" smtClean="0"/>
              <a:t>Essef</a:t>
            </a:r>
            <a:endParaRPr lang="fr-FR" altLang="fr-FR" kern="0" baseline="0" dirty="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rtl="0" eaLnBrk="1" fontAlgn="base" hangingPunct="1">
        <a:spcBef>
          <a:spcPct val="0"/>
        </a:spcBef>
        <a:spcAft>
          <a:spcPct val="0"/>
        </a:spcAft>
        <a:defRPr sz="2600" b="1" baseline="0">
          <a:solidFill>
            <a:srgbClr val="3333FF"/>
          </a:solidFill>
          <a:latin typeface="+mj-lt"/>
          <a:ea typeface="+mj-ea"/>
          <a:cs typeface="+mj-cs"/>
        </a:defRPr>
      </a:lvl1pPr>
      <a:lvl2pPr algn="l" rtl="0" eaLnBrk="1" fontAlgn="base" hangingPunct="1">
        <a:spcBef>
          <a:spcPct val="0"/>
        </a:spcBef>
        <a:spcAft>
          <a:spcPct val="0"/>
        </a:spcAft>
        <a:defRPr sz="2600" b="1">
          <a:solidFill>
            <a:srgbClr val="3333FF"/>
          </a:solidFill>
          <a:latin typeface="Tempus Sans ITC" pitchFamily="82" charset="0"/>
          <a:cs typeface="Arial" charset="0"/>
        </a:defRPr>
      </a:lvl2pPr>
      <a:lvl3pPr algn="l" rtl="0" eaLnBrk="1" fontAlgn="base" hangingPunct="1">
        <a:spcBef>
          <a:spcPct val="0"/>
        </a:spcBef>
        <a:spcAft>
          <a:spcPct val="0"/>
        </a:spcAft>
        <a:defRPr sz="2600" b="1">
          <a:solidFill>
            <a:srgbClr val="3333FF"/>
          </a:solidFill>
          <a:latin typeface="Tempus Sans ITC" pitchFamily="82" charset="0"/>
          <a:cs typeface="Arial" charset="0"/>
        </a:defRPr>
      </a:lvl3pPr>
      <a:lvl4pPr algn="l" rtl="0" eaLnBrk="1" fontAlgn="base" hangingPunct="1">
        <a:spcBef>
          <a:spcPct val="0"/>
        </a:spcBef>
        <a:spcAft>
          <a:spcPct val="0"/>
        </a:spcAft>
        <a:defRPr sz="2600" b="1">
          <a:solidFill>
            <a:srgbClr val="3333FF"/>
          </a:solidFill>
          <a:latin typeface="Tempus Sans ITC" pitchFamily="82" charset="0"/>
          <a:cs typeface="Arial" charset="0"/>
        </a:defRPr>
      </a:lvl4pPr>
      <a:lvl5pPr algn="l" rtl="0" eaLnBrk="1" fontAlgn="base" hangingPunct="1">
        <a:spcBef>
          <a:spcPct val="0"/>
        </a:spcBef>
        <a:spcAft>
          <a:spcPct val="0"/>
        </a:spcAft>
        <a:defRPr sz="2600" b="1">
          <a:solidFill>
            <a:srgbClr val="3333FF"/>
          </a:solidFill>
          <a:latin typeface="Tempus Sans ITC" pitchFamily="82" charset="0"/>
          <a:cs typeface="Arial" charset="0"/>
        </a:defRPr>
      </a:lvl5pPr>
      <a:lvl6pPr marL="457200" algn="l" rtl="0" eaLnBrk="1" fontAlgn="base" hangingPunct="1">
        <a:spcBef>
          <a:spcPct val="0"/>
        </a:spcBef>
        <a:spcAft>
          <a:spcPct val="0"/>
        </a:spcAft>
        <a:defRPr sz="2600" b="1">
          <a:solidFill>
            <a:srgbClr val="3333FF"/>
          </a:solidFill>
          <a:latin typeface="Tempus Sans ITC" pitchFamily="82" charset="0"/>
          <a:cs typeface="Arial" charset="0"/>
        </a:defRPr>
      </a:lvl6pPr>
      <a:lvl7pPr marL="914400" algn="l" rtl="0" eaLnBrk="1" fontAlgn="base" hangingPunct="1">
        <a:spcBef>
          <a:spcPct val="0"/>
        </a:spcBef>
        <a:spcAft>
          <a:spcPct val="0"/>
        </a:spcAft>
        <a:defRPr sz="2600" b="1">
          <a:solidFill>
            <a:srgbClr val="3333FF"/>
          </a:solidFill>
          <a:latin typeface="Tempus Sans ITC" pitchFamily="82" charset="0"/>
          <a:cs typeface="Arial" charset="0"/>
        </a:defRPr>
      </a:lvl7pPr>
      <a:lvl8pPr marL="1371600" algn="l" rtl="0" eaLnBrk="1" fontAlgn="base" hangingPunct="1">
        <a:spcBef>
          <a:spcPct val="0"/>
        </a:spcBef>
        <a:spcAft>
          <a:spcPct val="0"/>
        </a:spcAft>
        <a:defRPr sz="2600" b="1">
          <a:solidFill>
            <a:srgbClr val="3333FF"/>
          </a:solidFill>
          <a:latin typeface="Tempus Sans ITC" pitchFamily="82" charset="0"/>
          <a:cs typeface="Arial" charset="0"/>
        </a:defRPr>
      </a:lvl8pPr>
      <a:lvl9pPr marL="1828800" algn="l" rtl="0" eaLnBrk="1" fontAlgn="base" hangingPunct="1">
        <a:spcBef>
          <a:spcPct val="0"/>
        </a:spcBef>
        <a:spcAft>
          <a:spcPct val="0"/>
        </a:spcAft>
        <a:defRPr sz="2600" b="1">
          <a:solidFill>
            <a:srgbClr val="3333FF"/>
          </a:solidFill>
          <a:latin typeface="Tempus Sans ITC" pitchFamily="82" charset="0"/>
          <a:cs typeface="Arial" charset="0"/>
        </a:defRPr>
      </a:lvl9pPr>
    </p:titleStyle>
    <p:bodyStyle>
      <a:lvl1pPr marL="342900" indent="-342900" algn="l" rtl="0" eaLnBrk="1" fontAlgn="base" hangingPunct="1">
        <a:spcBef>
          <a:spcPct val="20000"/>
        </a:spcBef>
        <a:spcAft>
          <a:spcPct val="0"/>
        </a:spcAft>
        <a:buClr>
          <a:srgbClr val="003399"/>
        </a:buClr>
        <a:buSzPct val="90000"/>
        <a:buFont typeface="Wingdings" pitchFamily="2" charset="2"/>
        <a:buChar char="n"/>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75000"/>
        <a:buFont typeface="Wingdings" pitchFamily="2" charset="2"/>
        <a:buChar char="n"/>
        <a:defRPr sz="2200">
          <a:solidFill>
            <a:schemeClr val="tx1"/>
          </a:solidFill>
          <a:latin typeface="+mn-lt"/>
          <a:cs typeface="+mn-cs"/>
        </a:defRPr>
      </a:lvl2pPr>
      <a:lvl3pPr marL="1143000" indent="-228600" algn="l" rtl="0" eaLnBrk="1" fontAlgn="base" hangingPunct="1">
        <a:spcBef>
          <a:spcPct val="20000"/>
        </a:spcBef>
        <a:spcAft>
          <a:spcPct val="0"/>
        </a:spcAft>
        <a:buClr>
          <a:schemeClr val="folHlink"/>
        </a:buClr>
        <a:buSzPct val="55000"/>
        <a:buFont typeface="Wingdings" pitchFamily="2" charset="2"/>
        <a:buChar char="n"/>
        <a:defRPr sz="2100">
          <a:solidFill>
            <a:schemeClr val="tx1"/>
          </a:solidFill>
          <a:latin typeface="+mn-lt"/>
          <a:cs typeface="+mn-cs"/>
        </a:defRPr>
      </a:lvl3pPr>
      <a:lvl4pPr marL="1600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eaLnBrk="1" fontAlgn="base" hangingPunct="1">
        <a:spcBef>
          <a:spcPct val="20000"/>
        </a:spcBef>
        <a:spcAft>
          <a:spcPct val="0"/>
        </a:spcAft>
        <a:buClr>
          <a:schemeClr val="accent1"/>
        </a:buClr>
        <a:buFont typeface="Wingdings" pitchFamily="2" charset="2"/>
        <a:buChar char="§"/>
        <a:defRPr>
          <a:solidFill>
            <a:schemeClr val="tx1"/>
          </a:solidFill>
          <a:latin typeface="+mn-lt"/>
          <a:cs typeface="+mn-cs"/>
        </a:defRPr>
      </a:lvl6pPr>
      <a:lvl7pPr marL="2971800" indent="-228600" algn="l" rtl="0" eaLnBrk="1" fontAlgn="base" hangingPunct="1">
        <a:spcBef>
          <a:spcPct val="20000"/>
        </a:spcBef>
        <a:spcAft>
          <a:spcPct val="0"/>
        </a:spcAft>
        <a:buClr>
          <a:schemeClr val="accent1"/>
        </a:buClr>
        <a:buFont typeface="Wingdings" pitchFamily="2" charset="2"/>
        <a:buChar char="§"/>
        <a:defRPr>
          <a:solidFill>
            <a:schemeClr val="tx1"/>
          </a:solidFill>
          <a:latin typeface="+mn-lt"/>
          <a:cs typeface="+mn-cs"/>
        </a:defRPr>
      </a:lvl7pPr>
      <a:lvl8pPr marL="3429000" indent="-228600" algn="l" rtl="0" eaLnBrk="1" fontAlgn="base" hangingPunct="1">
        <a:spcBef>
          <a:spcPct val="20000"/>
        </a:spcBef>
        <a:spcAft>
          <a:spcPct val="0"/>
        </a:spcAft>
        <a:buClr>
          <a:schemeClr val="accent1"/>
        </a:buClr>
        <a:buFont typeface="Wingdings" pitchFamily="2" charset="2"/>
        <a:buChar char="§"/>
        <a:defRPr>
          <a:solidFill>
            <a:schemeClr val="tx1"/>
          </a:solidFill>
          <a:latin typeface="+mn-lt"/>
          <a:cs typeface="+mn-cs"/>
        </a:defRPr>
      </a:lvl8pPr>
      <a:lvl9pPr marL="3886200" indent="-228600" algn="l" rtl="0" eaLnBrk="1" fontAlgn="base" hangingPunct="1">
        <a:spcBef>
          <a:spcPct val="20000"/>
        </a:spcBef>
        <a:spcAft>
          <a:spcPct val="0"/>
        </a:spcAft>
        <a:buClr>
          <a:schemeClr val="accent1"/>
        </a:buClr>
        <a:buFont typeface="Wingdings" pitchFamily="2" charset="2"/>
        <a:buChar char="§"/>
        <a:defRPr>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custDataLst>
              <p:tags r:id="rId1"/>
            </p:custDataLst>
          </p:nvPr>
        </p:nvSpPr>
        <p:spPr>
          <a:xfrm>
            <a:off x="827584" y="2420888"/>
            <a:ext cx="7488832" cy="194421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3600" b="1" dirty="0" smtClean="0">
                <a:solidFill>
                  <a:srgbClr val="FFC000"/>
                </a:solidFill>
              </a:rPr>
              <a:t>Audit Carrefour</a:t>
            </a:r>
          </a:p>
          <a:p>
            <a:pPr algn="ctr">
              <a:lnSpc>
                <a:spcPct val="150000"/>
              </a:lnSpc>
            </a:pPr>
            <a:r>
              <a:rPr lang="fr-FR" sz="3600" b="1" dirty="0" smtClean="0">
                <a:solidFill>
                  <a:srgbClr val="FFC000"/>
                </a:solidFill>
              </a:rPr>
              <a:t>Magasin: Ksour </a:t>
            </a:r>
            <a:r>
              <a:rPr lang="fr-FR" sz="3600" b="1" dirty="0" err="1" smtClean="0">
                <a:solidFill>
                  <a:srgbClr val="FFC000"/>
                </a:solidFill>
              </a:rPr>
              <a:t>Essef</a:t>
            </a:r>
            <a:endParaRPr lang="fr-FR" sz="3600" b="1" dirty="0" smtClean="0">
              <a:solidFill>
                <a:srgbClr val="FFC000"/>
              </a:solidFill>
            </a:endParaRPr>
          </a:p>
        </p:txBody>
      </p:sp>
      <p:sp>
        <p:nvSpPr>
          <p:cNvPr id="5" name="Rectangle 4"/>
          <p:cNvSpPr/>
          <p:nvPr/>
        </p:nvSpPr>
        <p:spPr>
          <a:xfrm>
            <a:off x="961825" y="5769676"/>
            <a:ext cx="1911101" cy="507831"/>
          </a:xfrm>
          <a:prstGeom prst="rect">
            <a:avLst/>
          </a:prstGeom>
          <a:solidFill>
            <a:schemeClr val="accent3">
              <a:lumMod val="75000"/>
            </a:schemeClr>
          </a:solidFill>
          <a:ln>
            <a:solidFill>
              <a:srgbClr val="00B0F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ctr">
              <a:lnSpc>
                <a:spcPct val="150000"/>
              </a:lnSpc>
            </a:pPr>
            <a:r>
              <a:rPr lang="fr-FR" b="1" dirty="0">
                <a:solidFill>
                  <a:srgbClr val="000000"/>
                </a:solidFill>
              </a:rPr>
              <a:t>Le </a:t>
            </a:r>
            <a:r>
              <a:rPr lang="fr-FR" b="1" dirty="0" smtClean="0">
                <a:solidFill>
                  <a:srgbClr val="000000"/>
                </a:solidFill>
              </a:rPr>
              <a:t>16 août 2018</a:t>
            </a:r>
            <a:endParaRPr lang="fr-FR" sz="2000" b="1" dirty="0">
              <a:solidFill>
                <a:srgbClr val="000000"/>
              </a:solidFill>
            </a:endParaRPr>
          </a:p>
        </p:txBody>
      </p:sp>
      <p:sp>
        <p:nvSpPr>
          <p:cNvPr id="7" name="Rectangle 6"/>
          <p:cNvSpPr/>
          <p:nvPr/>
        </p:nvSpPr>
        <p:spPr>
          <a:xfrm>
            <a:off x="5871516" y="5769676"/>
            <a:ext cx="2444900" cy="553998"/>
          </a:xfrm>
          <a:prstGeom prst="rect">
            <a:avLst/>
          </a:prstGeom>
          <a:solidFill>
            <a:schemeClr val="accent3">
              <a:lumMod val="75000"/>
            </a:schemeClr>
          </a:solidFill>
          <a:ln>
            <a:solidFill>
              <a:srgbClr val="00B0F0"/>
            </a:solidFill>
          </a:ln>
        </p:spPr>
        <p:style>
          <a:lnRef idx="1">
            <a:schemeClr val="accent4"/>
          </a:lnRef>
          <a:fillRef idx="2">
            <a:schemeClr val="accent4"/>
          </a:fillRef>
          <a:effectRef idx="1">
            <a:schemeClr val="accent4"/>
          </a:effectRef>
          <a:fontRef idx="minor">
            <a:schemeClr val="dk1"/>
          </a:fontRef>
        </p:style>
        <p:txBody>
          <a:bodyPr wrap="none">
            <a:spAutoFit/>
          </a:bodyPr>
          <a:lstStyle/>
          <a:p>
            <a:pPr algn="r">
              <a:lnSpc>
                <a:spcPct val="150000"/>
              </a:lnSpc>
            </a:pPr>
            <a:r>
              <a:rPr lang="fr-FR" sz="2000" b="1" dirty="0" smtClean="0">
                <a:solidFill>
                  <a:srgbClr val="000000"/>
                </a:solidFill>
              </a:rPr>
              <a:t>M Dhia Mechlaoui</a:t>
            </a:r>
          </a:p>
        </p:txBody>
      </p:sp>
    </p:spTree>
    <p:extLst>
      <p:ext uri="{BB962C8B-B14F-4D97-AF65-F5344CB8AC3E}">
        <p14:creationId xmlns:p14="http://schemas.microsoft.com/office/powerpoint/2010/main" val="1076140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5910371"/>
            <a:ext cx="8640960" cy="830997"/>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Fromages: réemballe de 3 morceaux de fromage, les étiquettes étaient jetées dans la poubelle du rayon, la DLC de 2 morceaux (edam rouge, gouda jaune) était encore non dépassée. Ces morceaux n’étaient pas tracés.</a:t>
            </a:r>
          </a:p>
        </p:txBody>
      </p:sp>
      <p:pic>
        <p:nvPicPr>
          <p:cNvPr id="2" name="Image 1"/>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rcRect b="22"/>
          <a:stretch/>
        </p:blipFill>
        <p:spPr>
          <a:xfrm rot="5400000">
            <a:off x="2501495" y="383589"/>
            <a:ext cx="4104456" cy="6306847"/>
          </a:xfrm>
          <a:prstGeom prst="rect">
            <a:avLst/>
          </a:prstGeom>
        </p:spPr>
      </p:pic>
    </p:spTree>
    <p:extLst>
      <p:ext uri="{BB962C8B-B14F-4D97-AF65-F5344CB8AC3E}">
        <p14:creationId xmlns:p14="http://schemas.microsoft.com/office/powerpoint/2010/main" val="3481954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0410" y="6165304"/>
            <a:ext cx="7782030" cy="584775"/>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Fromage: absence de traçabilité pour le 15/08/2018.</a:t>
            </a:r>
          </a:p>
          <a:p>
            <a:r>
              <a:rPr lang="fr-FR" sz="1600" b="1" dirty="0" smtClean="0">
                <a:solidFill>
                  <a:srgbClr val="0070C0"/>
                </a:solidFill>
              </a:rPr>
              <a:t>Manque de traçabilité pour huit produits le 14/08/20018.  </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tretch/>
        </p:blipFill>
        <p:spPr>
          <a:xfrm rot="5400000">
            <a:off x="755576" y="967833"/>
            <a:ext cx="2808312" cy="3960440"/>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4937534" y="943979"/>
            <a:ext cx="3600402" cy="4791986"/>
          </a:xfrm>
          <a:prstGeom prst="rect">
            <a:avLst/>
          </a:prstGeom>
        </p:spPr>
      </p:pic>
      <p:sp>
        <p:nvSpPr>
          <p:cNvPr id="6" name="Ellipse 5"/>
          <p:cNvSpPr/>
          <p:nvPr/>
        </p:nvSpPr>
        <p:spPr>
          <a:xfrm>
            <a:off x="4788024" y="2852936"/>
            <a:ext cx="792088" cy="19291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p:cNvSpPr/>
          <p:nvPr/>
        </p:nvSpPr>
        <p:spPr>
          <a:xfrm>
            <a:off x="7898008" y="2204864"/>
            <a:ext cx="792088" cy="19291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llipse 7"/>
          <p:cNvSpPr/>
          <p:nvPr/>
        </p:nvSpPr>
        <p:spPr>
          <a:xfrm>
            <a:off x="5878281" y="3452668"/>
            <a:ext cx="792088" cy="19291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p:cNvSpPr/>
          <p:nvPr/>
        </p:nvSpPr>
        <p:spPr>
          <a:xfrm>
            <a:off x="4761181" y="3503051"/>
            <a:ext cx="792088" cy="19291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p:cNvSpPr/>
          <p:nvPr/>
        </p:nvSpPr>
        <p:spPr>
          <a:xfrm>
            <a:off x="7053217" y="4204481"/>
            <a:ext cx="792088" cy="14772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p:cNvSpPr/>
          <p:nvPr/>
        </p:nvSpPr>
        <p:spPr>
          <a:xfrm>
            <a:off x="5878281" y="4204896"/>
            <a:ext cx="792088" cy="19291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p:cNvSpPr/>
          <p:nvPr/>
        </p:nvSpPr>
        <p:spPr>
          <a:xfrm>
            <a:off x="4651481" y="4278761"/>
            <a:ext cx="792088" cy="19291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llipse 12"/>
          <p:cNvSpPr/>
          <p:nvPr/>
        </p:nvSpPr>
        <p:spPr>
          <a:xfrm>
            <a:off x="5878281" y="2852936"/>
            <a:ext cx="792088" cy="19291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50439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2" y="5949280"/>
            <a:ext cx="8214078" cy="830997"/>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Traiteur: malgré la présence de la vitre protectrice, la protection des produits cuits exposés n’était pas effectuée. Vu la présence excessive des mouches, le risque des contaminations est élevé. Protéger le meuble dès l’</a:t>
            </a:r>
            <a:r>
              <a:rPr lang="fr-FR" sz="1600" b="1" dirty="0">
                <a:solidFill>
                  <a:srgbClr val="0070C0"/>
                </a:solidFill>
              </a:rPr>
              <a:t>e</a:t>
            </a:r>
            <a:r>
              <a:rPr lang="fr-FR" sz="1600" b="1" dirty="0" smtClean="0">
                <a:solidFill>
                  <a:srgbClr val="0070C0"/>
                </a:solidFill>
              </a:rPr>
              <a:t>xposition.</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r="77"/>
          <a:stretch/>
        </p:blipFill>
        <p:spPr>
          <a:xfrm>
            <a:off x="1664266" y="1196752"/>
            <a:ext cx="5778916" cy="4544584"/>
          </a:xfrm>
          <a:prstGeom prst="rect">
            <a:avLst/>
          </a:prstGeom>
        </p:spPr>
      </p:pic>
    </p:spTree>
    <p:extLst>
      <p:ext uri="{BB962C8B-B14F-4D97-AF65-F5344CB8AC3E}">
        <p14:creationId xmlns:p14="http://schemas.microsoft.com/office/powerpoint/2010/main" val="439772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0410" y="6258798"/>
            <a:ext cx="7606628" cy="338554"/>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CF boucherie: le stockage des produits dans leurs cartons est interdit. </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r="5"/>
          <a:stretch/>
        </p:blipFill>
        <p:spPr>
          <a:xfrm>
            <a:off x="1493384" y="1628800"/>
            <a:ext cx="6120680" cy="3060340"/>
          </a:xfrm>
          <a:prstGeom prst="rect">
            <a:avLst/>
          </a:prstGeom>
        </p:spPr>
      </p:pic>
    </p:spTree>
    <p:extLst>
      <p:ext uri="{BB962C8B-B14F-4D97-AF65-F5344CB8AC3E}">
        <p14:creationId xmlns:p14="http://schemas.microsoft.com/office/powerpoint/2010/main" val="2548562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6228601"/>
            <a:ext cx="8142070" cy="584775"/>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CF fromages: illisibilité des DF+DLC, la durée de vie du fromage mozzarella « majesté ».</a:t>
            </a:r>
          </a:p>
        </p:txBody>
      </p:sp>
      <p:pic>
        <p:nvPicPr>
          <p:cNvPr id="3" name="Image 2"/>
          <p:cNvPicPr>
            <a:picLocks noChangeAspect="1"/>
          </p:cNvPicPr>
          <p:nvPr/>
        </p:nvPicPr>
        <p:blipFill rotWithShape="1">
          <a:blip r:embed="rId2" cstate="email">
            <a:extLst>
              <a:ext uri="{28A0092B-C50C-407E-A947-70E740481C1C}">
                <a14:useLocalDpi xmlns:a14="http://schemas.microsoft.com/office/drawing/2010/main" val="0"/>
              </a:ext>
            </a:extLst>
          </a:blip>
          <a:srcRect b="41"/>
          <a:stretch/>
        </p:blipFill>
        <p:spPr>
          <a:xfrm rot="10800000">
            <a:off x="2221985" y="2972760"/>
            <a:ext cx="4464496" cy="3094205"/>
          </a:xfrm>
          <a:prstGeom prst="rect">
            <a:avLst/>
          </a:prstGeom>
        </p:spPr>
      </p:pic>
      <p:pic>
        <p:nvPicPr>
          <p:cNvPr id="4" name="Image 3"/>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1105861" y="1340768"/>
            <a:ext cx="6696744" cy="1440160"/>
          </a:xfrm>
          <a:prstGeom prst="rect">
            <a:avLst/>
          </a:prstGeom>
        </p:spPr>
      </p:pic>
      <p:sp>
        <p:nvSpPr>
          <p:cNvPr id="6" name="Ellipse 5"/>
          <p:cNvSpPr/>
          <p:nvPr/>
        </p:nvSpPr>
        <p:spPr>
          <a:xfrm>
            <a:off x="1127440" y="1712362"/>
            <a:ext cx="5256584" cy="69697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02614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0410" y="6258798"/>
            <a:ext cx="7606628" cy="338554"/>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CF poissons: développement du givre au niveau de l’évaporateur.</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b="42"/>
          <a:stretch/>
        </p:blipFill>
        <p:spPr>
          <a:xfrm>
            <a:off x="1251926" y="1772816"/>
            <a:ext cx="6603596" cy="3672408"/>
          </a:xfrm>
          <a:prstGeom prst="rect">
            <a:avLst/>
          </a:prstGeom>
        </p:spPr>
      </p:pic>
    </p:spTree>
    <p:extLst>
      <p:ext uri="{BB962C8B-B14F-4D97-AF65-F5344CB8AC3E}">
        <p14:creationId xmlns:p14="http://schemas.microsoft.com/office/powerpoint/2010/main" val="2056395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67544" y="6402814"/>
            <a:ext cx="8393590" cy="338554"/>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Poissonnerie: présence excessive des mouches sur l’étal et les poissons exposés. </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r="96" b="78"/>
          <a:stretch/>
        </p:blipFill>
        <p:spPr>
          <a:xfrm>
            <a:off x="4860032" y="1326148"/>
            <a:ext cx="4176464" cy="2320258"/>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val="0"/>
              </a:ext>
            </a:extLst>
          </a:blip>
          <a:srcRect r="109"/>
          <a:stretch/>
        </p:blipFill>
        <p:spPr>
          <a:xfrm>
            <a:off x="251520" y="1354813"/>
            <a:ext cx="4328560" cy="2291591"/>
          </a:xfrm>
          <a:prstGeom prst="rect">
            <a:avLst/>
          </a:prstGeom>
        </p:spPr>
      </p:pic>
      <p:pic>
        <p:nvPicPr>
          <p:cNvPr id="4" name="Image 3"/>
          <p:cNvPicPr>
            <a:picLocks noChangeAspect="1"/>
          </p:cNvPicPr>
          <p:nvPr/>
        </p:nvPicPr>
        <p:blipFill rotWithShape="1">
          <a:blip r:embed="rId4" cstate="email">
            <a:extLst>
              <a:ext uri="{28A0092B-C50C-407E-A947-70E740481C1C}">
                <a14:useLocalDpi xmlns:a14="http://schemas.microsoft.com/office/drawing/2010/main" val="0"/>
              </a:ext>
            </a:extLst>
          </a:blip>
          <a:srcRect r="79"/>
          <a:stretch/>
        </p:blipFill>
        <p:spPr>
          <a:xfrm>
            <a:off x="2382799" y="3789040"/>
            <a:ext cx="4061409" cy="2417505"/>
          </a:xfrm>
          <a:prstGeom prst="rect">
            <a:avLst/>
          </a:prstGeom>
        </p:spPr>
      </p:pic>
    </p:spTree>
    <p:extLst>
      <p:ext uri="{BB962C8B-B14F-4D97-AF65-F5344CB8AC3E}">
        <p14:creationId xmlns:p14="http://schemas.microsoft.com/office/powerpoint/2010/main" val="2714000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0410" y="6093296"/>
            <a:ext cx="7606628" cy="584775"/>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Poissonnerie: on a noté la présence de 4 sachets de moules demi coquillage qui présentaient des signes de décongélation.</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b="31"/>
          <a:stretch/>
        </p:blipFill>
        <p:spPr>
          <a:xfrm>
            <a:off x="4211960" y="1412776"/>
            <a:ext cx="4752528" cy="2927897"/>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val="0"/>
              </a:ext>
            </a:extLst>
          </a:blip>
          <a:srcRect b="166"/>
          <a:stretch/>
        </p:blipFill>
        <p:spPr>
          <a:xfrm>
            <a:off x="251520" y="1412776"/>
            <a:ext cx="3458216" cy="2736304"/>
          </a:xfrm>
          <a:prstGeom prst="rect">
            <a:avLst/>
          </a:prstGeom>
        </p:spPr>
      </p:pic>
    </p:spTree>
    <p:extLst>
      <p:ext uri="{BB962C8B-B14F-4D97-AF65-F5344CB8AC3E}">
        <p14:creationId xmlns:p14="http://schemas.microsoft.com/office/powerpoint/2010/main" val="759364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0410" y="6258798"/>
            <a:ext cx="7606628" cy="338554"/>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PLS: stockage des cartons de charcuterie LS dans le meuble.</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tretch/>
        </p:blipFill>
        <p:spPr>
          <a:xfrm>
            <a:off x="863568" y="1628800"/>
            <a:ext cx="7380312" cy="2964077"/>
          </a:xfrm>
          <a:prstGeom prst="rect">
            <a:avLst/>
          </a:prstGeom>
        </p:spPr>
      </p:pic>
    </p:spTree>
    <p:extLst>
      <p:ext uri="{BB962C8B-B14F-4D97-AF65-F5344CB8AC3E}">
        <p14:creationId xmlns:p14="http://schemas.microsoft.com/office/powerpoint/2010/main" val="2244737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3528" y="5949280"/>
            <a:ext cx="8574118" cy="830997"/>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Poissonnerie: le robinet de lave main était endommagée, le lavage des mains s’effectue au niveau du système 3 bacs à l’aide de la douchette, le lavage des mains n’est pas maitrisé.</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tretch/>
        </p:blipFill>
        <p:spPr>
          <a:xfrm>
            <a:off x="3382132" y="1528746"/>
            <a:ext cx="4974906" cy="4176464"/>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val="0"/>
              </a:ext>
            </a:extLst>
          </a:blip>
          <a:srcRect r="142" b="116"/>
          <a:stretch/>
        </p:blipFill>
        <p:spPr>
          <a:xfrm>
            <a:off x="248389" y="1528746"/>
            <a:ext cx="2742566" cy="2592288"/>
          </a:xfrm>
          <a:prstGeom prst="rect">
            <a:avLst/>
          </a:prstGeom>
        </p:spPr>
      </p:pic>
    </p:spTree>
    <p:extLst>
      <p:ext uri="{BB962C8B-B14F-4D97-AF65-F5344CB8AC3E}">
        <p14:creationId xmlns:p14="http://schemas.microsoft.com/office/powerpoint/2010/main" val="2771585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3528" y="6093296"/>
            <a:ext cx="8712968" cy="738664"/>
          </a:xfrm>
          <a:prstGeom prst="rect">
            <a:avLst/>
          </a:prstGeom>
          <a:solidFill>
            <a:srgbClr val="FFFF00"/>
          </a:solidFill>
          <a:ln>
            <a:solidFill>
              <a:srgbClr val="0070C0"/>
            </a:solidFill>
          </a:ln>
        </p:spPr>
        <p:txBody>
          <a:bodyPr wrap="square" rtlCol="0">
            <a:spAutoFit/>
          </a:bodyPr>
          <a:lstStyle/>
          <a:p>
            <a:r>
              <a:rPr lang="fr-FR" sz="1400" b="1" dirty="0" smtClean="0">
                <a:solidFill>
                  <a:srgbClr val="0070C0"/>
                </a:solidFill>
              </a:rPr>
              <a:t>Charcuterie/fromages: une quinzaine de boudin de charcuteries entamées étaient non identifiés.</a:t>
            </a:r>
          </a:p>
          <a:p>
            <a:r>
              <a:rPr lang="fr-FR" sz="1400" b="1" dirty="0" smtClean="0">
                <a:solidFill>
                  <a:srgbClr val="0070C0"/>
                </a:solidFill>
              </a:rPr>
              <a:t>La qualité organoleptique d’un boudin de salami était insatisfaisante, revoir la durée de vie des boudins après ouverture.</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tretch/>
        </p:blipFill>
        <p:spPr>
          <a:xfrm>
            <a:off x="1259632" y="3789040"/>
            <a:ext cx="6728130" cy="2214453"/>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val="0"/>
              </a:ext>
            </a:extLst>
          </a:blip>
          <a:srcRect r="143"/>
          <a:stretch/>
        </p:blipFill>
        <p:spPr>
          <a:xfrm>
            <a:off x="3059832" y="1052736"/>
            <a:ext cx="2973187" cy="2642833"/>
          </a:xfrm>
          <a:prstGeom prst="rect">
            <a:avLst/>
          </a:prstGeom>
        </p:spPr>
      </p:pic>
    </p:spTree>
    <p:extLst>
      <p:ext uri="{BB962C8B-B14F-4D97-AF65-F5344CB8AC3E}">
        <p14:creationId xmlns:p14="http://schemas.microsoft.com/office/powerpoint/2010/main" val="644702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18362" y="6165304"/>
            <a:ext cx="8646126" cy="584775"/>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Boucherie: des mouches étaient sur la planche de découpe, la découpe des volailles était effectuée sans procéder à la désinfection et lavage de la planche. </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b="106"/>
          <a:stretch/>
        </p:blipFill>
        <p:spPr>
          <a:xfrm>
            <a:off x="3347863" y="1407316"/>
            <a:ext cx="5662049" cy="3821883"/>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val="0"/>
              </a:ext>
            </a:extLst>
          </a:blip>
          <a:srcRect r="14" b="69"/>
          <a:stretch/>
        </p:blipFill>
        <p:spPr>
          <a:xfrm>
            <a:off x="146625" y="1412776"/>
            <a:ext cx="2952328" cy="1656184"/>
          </a:xfrm>
          <a:prstGeom prst="rect">
            <a:avLst/>
          </a:prstGeom>
        </p:spPr>
      </p:pic>
      <p:sp>
        <p:nvSpPr>
          <p:cNvPr id="6" name="Ellipse 5"/>
          <p:cNvSpPr/>
          <p:nvPr/>
        </p:nvSpPr>
        <p:spPr>
          <a:xfrm>
            <a:off x="3347863" y="4581128"/>
            <a:ext cx="530899" cy="28598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p:cNvSpPr/>
          <p:nvPr/>
        </p:nvSpPr>
        <p:spPr>
          <a:xfrm>
            <a:off x="8479013" y="2719840"/>
            <a:ext cx="530899" cy="28598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p:cNvSpPr/>
          <p:nvPr/>
        </p:nvSpPr>
        <p:spPr>
          <a:xfrm>
            <a:off x="8368933" y="2282332"/>
            <a:ext cx="530899" cy="28598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p:cNvSpPr/>
          <p:nvPr/>
        </p:nvSpPr>
        <p:spPr>
          <a:xfrm>
            <a:off x="8091588" y="1844824"/>
            <a:ext cx="530899" cy="28598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Ellipse 11"/>
          <p:cNvSpPr/>
          <p:nvPr/>
        </p:nvSpPr>
        <p:spPr>
          <a:xfrm>
            <a:off x="5364088" y="2925965"/>
            <a:ext cx="530899" cy="28598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85676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26922" y="6258798"/>
            <a:ext cx="8249534" cy="338554"/>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Poissonnerie: la dénomination en langue arabe doit </a:t>
            </a:r>
            <a:r>
              <a:rPr lang="fr-FR" sz="1600" b="1" dirty="0" smtClean="0">
                <a:solidFill>
                  <a:srgbClr val="0070C0"/>
                </a:solidFill>
              </a:rPr>
              <a:t>figurer </a:t>
            </a:r>
            <a:r>
              <a:rPr lang="fr-FR" sz="1600" b="1" dirty="0" smtClean="0">
                <a:solidFill>
                  <a:srgbClr val="0070C0"/>
                </a:solidFill>
              </a:rPr>
              <a:t>sur les piques prix.</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b="150"/>
          <a:stretch/>
        </p:blipFill>
        <p:spPr>
          <a:xfrm>
            <a:off x="4481965" y="1410554"/>
            <a:ext cx="4000006" cy="2954550"/>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val="0"/>
              </a:ext>
            </a:extLst>
          </a:blip>
          <a:srcRect b="126"/>
          <a:stretch/>
        </p:blipFill>
        <p:spPr>
          <a:xfrm>
            <a:off x="107504" y="1416896"/>
            <a:ext cx="4205774" cy="2588168"/>
          </a:xfrm>
          <a:prstGeom prst="rect">
            <a:avLst/>
          </a:prstGeom>
        </p:spPr>
      </p:pic>
    </p:spTree>
    <p:extLst>
      <p:ext uri="{BB962C8B-B14F-4D97-AF65-F5344CB8AC3E}">
        <p14:creationId xmlns:p14="http://schemas.microsoft.com/office/powerpoint/2010/main" val="1068854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0410" y="6258798"/>
            <a:ext cx="7606628" cy="338554"/>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FLEG: étiqueter les morceaux de potirons et de pastèques.</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b="48"/>
          <a:stretch/>
        </p:blipFill>
        <p:spPr>
          <a:xfrm>
            <a:off x="323527" y="1484784"/>
            <a:ext cx="4405783" cy="2952328"/>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4860032" y="1484784"/>
            <a:ext cx="3960440" cy="2952328"/>
          </a:xfrm>
          <a:prstGeom prst="rect">
            <a:avLst/>
          </a:prstGeom>
        </p:spPr>
      </p:pic>
    </p:spTree>
    <p:extLst>
      <p:ext uri="{BB962C8B-B14F-4D97-AF65-F5344CB8AC3E}">
        <p14:creationId xmlns:p14="http://schemas.microsoft.com/office/powerpoint/2010/main" val="2650625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6165304"/>
            <a:ext cx="7606628" cy="584775"/>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Poissonnerie: les DF et DLC étaient délébiles pour 6 pots de produits de la mer. Renforcer le contrôle et le tri des produits exposés.</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b="82"/>
          <a:stretch/>
        </p:blipFill>
        <p:spPr>
          <a:xfrm>
            <a:off x="1097340" y="1628800"/>
            <a:ext cx="6912768" cy="4170970"/>
          </a:xfrm>
          <a:prstGeom prst="rect">
            <a:avLst/>
          </a:prstGeom>
        </p:spPr>
      </p:pic>
    </p:spTree>
    <p:extLst>
      <p:ext uri="{BB962C8B-B14F-4D97-AF65-F5344CB8AC3E}">
        <p14:creationId xmlns:p14="http://schemas.microsoft.com/office/powerpoint/2010/main" val="3182726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211960" y="2204864"/>
            <a:ext cx="4253638" cy="338554"/>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Boul/pât: four souillé</a:t>
            </a:r>
            <a:r>
              <a:rPr lang="fr-FR" sz="1600" b="1" dirty="0">
                <a:solidFill>
                  <a:srgbClr val="0070C0"/>
                </a:solidFill>
              </a:rPr>
              <a:t>.</a:t>
            </a:r>
            <a:endParaRPr lang="fr-FR" sz="1600" b="1" dirty="0" smtClean="0">
              <a:solidFill>
                <a:srgbClr val="0070C0"/>
              </a:solidFill>
            </a:endParaRPr>
          </a:p>
        </p:txBody>
      </p:sp>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7504" y="1368152"/>
            <a:ext cx="3921900" cy="5229200"/>
          </a:xfrm>
          <a:prstGeom prst="rect">
            <a:avLst/>
          </a:prstGeom>
        </p:spPr>
      </p:pic>
    </p:spTree>
    <p:extLst>
      <p:ext uri="{BB962C8B-B14F-4D97-AF65-F5344CB8AC3E}">
        <p14:creationId xmlns:p14="http://schemas.microsoft.com/office/powerpoint/2010/main" val="4207570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283968" y="2132856"/>
            <a:ext cx="4320480" cy="830997"/>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Boul/pât: stockage des boîtes de carton du pain panini précuit dans la CF. Cette pratique est interdite.</a:t>
            </a:r>
          </a:p>
        </p:txBody>
      </p:sp>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1388981"/>
            <a:ext cx="3921900" cy="5229200"/>
          </a:xfrm>
          <a:prstGeom prst="rect">
            <a:avLst/>
          </a:prstGeom>
        </p:spPr>
      </p:pic>
    </p:spTree>
    <p:extLst>
      <p:ext uri="{BB962C8B-B14F-4D97-AF65-F5344CB8AC3E}">
        <p14:creationId xmlns:p14="http://schemas.microsoft.com/office/powerpoint/2010/main" val="1049926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6027003"/>
            <a:ext cx="7776864" cy="338554"/>
          </a:xfrm>
          <a:prstGeom prst="rect">
            <a:avLst/>
          </a:prstGeom>
          <a:solidFill>
            <a:srgbClr val="FFFF00"/>
          </a:solidFill>
          <a:ln>
            <a:solidFill>
              <a:srgbClr val="0070C0"/>
            </a:solidFill>
          </a:ln>
        </p:spPr>
        <p:txBody>
          <a:bodyPr wrap="square" rtlCol="0">
            <a:spAutoFit/>
          </a:bodyPr>
          <a:lstStyle/>
          <a:p>
            <a:r>
              <a:rPr lang="fr-FR" sz="1600" b="1" dirty="0">
                <a:solidFill>
                  <a:srgbClr val="0070C0"/>
                </a:solidFill>
              </a:rPr>
              <a:t>Olives/ épices: utilisation des seaux du fournisseur pour </a:t>
            </a:r>
            <a:r>
              <a:rPr lang="fr-FR" sz="1600" b="1" dirty="0" smtClean="0">
                <a:solidFill>
                  <a:srgbClr val="0070C0"/>
                </a:solidFill>
              </a:rPr>
              <a:t>l’exposition</a:t>
            </a:r>
            <a:endParaRPr lang="fr-FR" sz="1600" b="1" dirty="0">
              <a:solidFill>
                <a:srgbClr val="0070C0"/>
              </a:solidFill>
            </a:endParaRPr>
          </a:p>
        </p:txBody>
      </p:sp>
      <p:pic>
        <p:nvPicPr>
          <p:cNvPr id="3" name="Image 2"/>
          <p:cNvPicPr>
            <a:picLocks noChangeAspect="1"/>
          </p:cNvPicPr>
          <p:nvPr/>
        </p:nvPicPr>
        <p:blipFill rotWithShape="1">
          <a:blip r:embed="rId2" cstate="email">
            <a:extLst>
              <a:ext uri="{28A0092B-C50C-407E-A947-70E740481C1C}">
                <a14:useLocalDpi xmlns:a14="http://schemas.microsoft.com/office/drawing/2010/main" val="0"/>
              </a:ext>
            </a:extLst>
          </a:blip>
          <a:srcRect r="44"/>
          <a:stretch/>
        </p:blipFill>
        <p:spPr>
          <a:xfrm>
            <a:off x="1655676" y="1628800"/>
            <a:ext cx="5832648" cy="4062826"/>
          </a:xfrm>
          <a:prstGeom prst="rect">
            <a:avLst/>
          </a:prstGeom>
        </p:spPr>
      </p:pic>
    </p:spTree>
    <p:extLst>
      <p:ext uri="{BB962C8B-B14F-4D97-AF65-F5344CB8AC3E}">
        <p14:creationId xmlns:p14="http://schemas.microsoft.com/office/powerpoint/2010/main" val="2681138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6381328"/>
            <a:ext cx="7776864" cy="338554"/>
          </a:xfrm>
          <a:prstGeom prst="rect">
            <a:avLst/>
          </a:prstGeom>
          <a:solidFill>
            <a:srgbClr val="FFFF00"/>
          </a:solidFill>
          <a:ln>
            <a:solidFill>
              <a:srgbClr val="0070C0"/>
            </a:solidFill>
          </a:ln>
        </p:spPr>
        <p:txBody>
          <a:bodyPr wrap="square" rtlCol="0">
            <a:spAutoFit/>
          </a:bodyPr>
          <a:lstStyle/>
          <a:p>
            <a:r>
              <a:rPr lang="fr-FR" sz="1600" b="1" dirty="0">
                <a:solidFill>
                  <a:srgbClr val="0070C0"/>
                </a:solidFill>
              </a:rPr>
              <a:t>Olives/épices</a:t>
            </a:r>
            <a:r>
              <a:rPr lang="fr-FR" sz="1600" b="1" dirty="0" smtClean="0">
                <a:solidFill>
                  <a:srgbClr val="0070C0"/>
                </a:solidFill>
              </a:rPr>
              <a:t>: étiqueter les boules de harissa.</a:t>
            </a:r>
            <a:r>
              <a:rPr lang="fr-FR" sz="1600" b="1" dirty="0" smtClean="0">
                <a:solidFill>
                  <a:srgbClr val="FF0000"/>
                </a:solidFill>
              </a:rPr>
              <a:t>  </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b="104"/>
          <a:stretch/>
        </p:blipFill>
        <p:spPr>
          <a:xfrm>
            <a:off x="1617866" y="1700808"/>
            <a:ext cx="5908267" cy="3898238"/>
          </a:xfrm>
          <a:prstGeom prst="rect">
            <a:avLst/>
          </a:prstGeom>
        </p:spPr>
      </p:pic>
    </p:spTree>
    <p:extLst>
      <p:ext uri="{BB962C8B-B14F-4D97-AF65-F5344CB8AC3E}">
        <p14:creationId xmlns:p14="http://schemas.microsoft.com/office/powerpoint/2010/main" val="270058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64253" y="6327806"/>
            <a:ext cx="7776864" cy="338554"/>
          </a:xfrm>
          <a:prstGeom prst="rect">
            <a:avLst/>
          </a:prstGeom>
          <a:solidFill>
            <a:srgbClr val="FFFF00"/>
          </a:solidFill>
          <a:ln>
            <a:solidFill>
              <a:srgbClr val="0070C0"/>
            </a:solidFill>
          </a:ln>
        </p:spPr>
        <p:txBody>
          <a:bodyPr wrap="square" rtlCol="0">
            <a:spAutoFit/>
          </a:bodyPr>
          <a:lstStyle/>
          <a:p>
            <a:r>
              <a:rPr lang="fr-FR" sz="1600" b="1" dirty="0">
                <a:solidFill>
                  <a:srgbClr val="0070C0"/>
                </a:solidFill>
              </a:rPr>
              <a:t>Les sols étaient </a:t>
            </a:r>
            <a:r>
              <a:rPr lang="fr-FR" sz="1600" b="1" dirty="0" smtClean="0">
                <a:solidFill>
                  <a:srgbClr val="0070C0"/>
                </a:solidFill>
              </a:rPr>
              <a:t>crevassés </a:t>
            </a:r>
            <a:r>
              <a:rPr lang="fr-FR" sz="1600" b="1" dirty="0">
                <a:solidFill>
                  <a:srgbClr val="0070C0"/>
                </a:solidFill>
              </a:rPr>
              <a:t>à plusieurs niveaux.</a:t>
            </a:r>
          </a:p>
        </p:txBody>
      </p:sp>
      <p:pic>
        <p:nvPicPr>
          <p:cNvPr id="3" name="Image 2"/>
          <p:cNvPicPr>
            <a:picLocks noChangeAspect="1"/>
          </p:cNvPicPr>
          <p:nvPr/>
        </p:nvPicPr>
        <p:blipFill rotWithShape="1">
          <a:blip r:embed="rId2" cstate="email">
            <a:extLst>
              <a:ext uri="{28A0092B-C50C-407E-A947-70E740481C1C}">
                <a14:useLocalDpi xmlns:a14="http://schemas.microsoft.com/office/drawing/2010/main" val="0"/>
              </a:ext>
            </a:extLst>
          </a:blip>
          <a:srcRect r="126"/>
          <a:stretch/>
        </p:blipFill>
        <p:spPr>
          <a:xfrm>
            <a:off x="4863524" y="1363600"/>
            <a:ext cx="3567397" cy="2088232"/>
          </a:xfrm>
          <a:prstGeom prst="rect">
            <a:avLst/>
          </a:prstGeom>
        </p:spPr>
      </p:pic>
      <p:pic>
        <p:nvPicPr>
          <p:cNvPr id="4" name="Image 3"/>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251520" y="1363600"/>
            <a:ext cx="4007148" cy="2088232"/>
          </a:xfrm>
          <a:prstGeom prst="rect">
            <a:avLst/>
          </a:prstGeom>
        </p:spPr>
      </p:pic>
      <p:pic>
        <p:nvPicPr>
          <p:cNvPr id="6" name="Image 5"/>
          <p:cNvPicPr>
            <a:picLocks noChangeAspect="1"/>
          </p:cNvPicPr>
          <p:nvPr/>
        </p:nvPicPr>
        <p:blipFill rotWithShape="1">
          <a:blip r:embed="rId4" cstate="email">
            <a:extLst>
              <a:ext uri="{28A0092B-C50C-407E-A947-70E740481C1C}">
                <a14:useLocalDpi xmlns:a14="http://schemas.microsoft.com/office/drawing/2010/main" val="0"/>
              </a:ext>
            </a:extLst>
          </a:blip>
          <a:srcRect b="183"/>
          <a:stretch/>
        </p:blipFill>
        <p:spPr>
          <a:xfrm>
            <a:off x="664253" y="3600893"/>
            <a:ext cx="3594415" cy="2471161"/>
          </a:xfrm>
          <a:prstGeom prst="rect">
            <a:avLst/>
          </a:prstGeom>
        </p:spPr>
      </p:pic>
      <p:pic>
        <p:nvPicPr>
          <p:cNvPr id="7" name="Image 6"/>
          <p:cNvPicPr>
            <a:picLocks noChangeAspect="1"/>
          </p:cNvPicPr>
          <p:nvPr/>
        </p:nvPicPr>
        <p:blipFill rotWithShape="1">
          <a:blip r:embed="rId5" cstate="email">
            <a:extLst>
              <a:ext uri="{28A0092B-C50C-407E-A947-70E740481C1C}">
                <a14:useLocalDpi xmlns:a14="http://schemas.microsoft.com/office/drawing/2010/main" val="0"/>
              </a:ext>
            </a:extLst>
          </a:blip>
          <a:stretch/>
        </p:blipFill>
        <p:spPr>
          <a:xfrm>
            <a:off x="4863523" y="3707584"/>
            <a:ext cx="3567397" cy="2366132"/>
          </a:xfrm>
          <a:prstGeom prst="rect">
            <a:avLst/>
          </a:prstGeom>
        </p:spPr>
      </p:pic>
    </p:spTree>
    <p:extLst>
      <p:ext uri="{BB962C8B-B14F-4D97-AF65-F5344CB8AC3E}">
        <p14:creationId xmlns:p14="http://schemas.microsoft.com/office/powerpoint/2010/main" val="2074561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ZoneTexte 4"/>
          <p:cNvSpPr txBox="1"/>
          <p:nvPr/>
        </p:nvSpPr>
        <p:spPr>
          <a:xfrm>
            <a:off x="683568" y="6309320"/>
            <a:ext cx="7776864" cy="338554"/>
          </a:xfrm>
          <a:prstGeom prst="rect">
            <a:avLst/>
          </a:prstGeom>
          <a:solidFill>
            <a:srgbClr val="FFFF00"/>
          </a:solidFill>
          <a:ln>
            <a:solidFill>
              <a:srgbClr val="0070C0"/>
            </a:solidFill>
          </a:ln>
        </p:spPr>
        <p:txBody>
          <a:bodyPr wrap="square" rtlCol="0">
            <a:spAutoFit/>
          </a:bodyPr>
          <a:lstStyle/>
          <a:p>
            <a:r>
              <a:rPr lang="fr-FR" sz="1600" b="1" dirty="0">
                <a:solidFill>
                  <a:srgbClr val="0070C0"/>
                </a:solidFill>
              </a:rPr>
              <a:t>PLS: présence de givre au niveau du meuble surgelé.</a:t>
            </a:r>
          </a:p>
        </p:txBody>
      </p:sp>
      <p:pic>
        <p:nvPicPr>
          <p:cNvPr id="2" name="Imag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7584" y="1340768"/>
            <a:ext cx="3165816" cy="4221088"/>
          </a:xfrm>
          <a:prstGeom prst="rect">
            <a:avLst/>
          </a:prstGeom>
        </p:spPr>
      </p:pic>
      <p:pic>
        <p:nvPicPr>
          <p:cNvPr id="3" name="Image 2"/>
          <p:cNvPicPr>
            <a:picLocks noChangeAspect="1"/>
          </p:cNvPicPr>
          <p:nvPr/>
        </p:nvPicPr>
        <p:blipFill rotWithShape="1">
          <a:blip r:embed="rId4" cstate="email">
            <a:extLst>
              <a:ext uri="{28A0092B-C50C-407E-A947-70E740481C1C}">
                <a14:useLocalDpi xmlns:a14="http://schemas.microsoft.com/office/drawing/2010/main" val="0"/>
              </a:ext>
            </a:extLst>
          </a:blip>
          <a:stretch/>
        </p:blipFill>
        <p:spPr>
          <a:xfrm>
            <a:off x="4788024" y="1340768"/>
            <a:ext cx="3816424" cy="2959676"/>
          </a:xfrm>
          <a:prstGeom prst="rect">
            <a:avLst/>
          </a:prstGeom>
        </p:spPr>
      </p:pic>
    </p:spTree>
    <p:extLst>
      <p:ext uri="{BB962C8B-B14F-4D97-AF65-F5344CB8AC3E}">
        <p14:creationId xmlns:p14="http://schemas.microsoft.com/office/powerpoint/2010/main" val="299628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0410" y="6156593"/>
            <a:ext cx="7606628" cy="584775"/>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Charcuterie/fromages: le bac était bouché, les opérations de nettoyage et désinfection deviennent difficiles. Déboucher ce bac en urgence. </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tretch/>
        </p:blipFill>
        <p:spPr>
          <a:xfrm>
            <a:off x="1826421" y="1556792"/>
            <a:ext cx="5454605" cy="4320479"/>
          </a:xfrm>
          <a:prstGeom prst="rect">
            <a:avLst/>
          </a:prstGeom>
        </p:spPr>
      </p:pic>
    </p:spTree>
    <p:extLst>
      <p:ext uri="{BB962C8B-B14F-4D97-AF65-F5344CB8AC3E}">
        <p14:creationId xmlns:p14="http://schemas.microsoft.com/office/powerpoint/2010/main" val="4144775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6021288"/>
            <a:ext cx="7776864" cy="584775"/>
          </a:xfrm>
          <a:prstGeom prst="rect">
            <a:avLst/>
          </a:prstGeom>
          <a:solidFill>
            <a:srgbClr val="FFFF00"/>
          </a:solidFill>
          <a:ln>
            <a:solidFill>
              <a:srgbClr val="0070C0"/>
            </a:solidFill>
          </a:ln>
        </p:spPr>
        <p:txBody>
          <a:bodyPr wrap="square" rtlCol="0">
            <a:spAutoFit/>
          </a:bodyPr>
          <a:lstStyle/>
          <a:p>
            <a:r>
              <a:rPr lang="fr-FR" sz="1600" b="1" dirty="0">
                <a:solidFill>
                  <a:srgbClr val="0070C0"/>
                </a:solidFill>
              </a:rPr>
              <a:t>La benne était en dehors du local </a:t>
            </a:r>
            <a:r>
              <a:rPr lang="fr-FR" sz="1600" b="1" dirty="0" smtClean="0">
                <a:solidFill>
                  <a:srgbClr val="0070C0"/>
                </a:solidFill>
              </a:rPr>
              <a:t>poubelle, débordement </a:t>
            </a:r>
            <a:r>
              <a:rPr lang="fr-FR" sz="1600" b="1" dirty="0">
                <a:solidFill>
                  <a:srgbClr val="0070C0"/>
                </a:solidFill>
              </a:rPr>
              <a:t>des déchets de la benne, </a:t>
            </a:r>
            <a:r>
              <a:rPr lang="fr-FR" sz="1600" b="1" dirty="0" smtClean="0">
                <a:solidFill>
                  <a:srgbClr val="0070C0"/>
                </a:solidFill>
              </a:rPr>
              <a:t>dégagement d’une </a:t>
            </a:r>
            <a:r>
              <a:rPr lang="fr-FR" sz="1600" b="1" dirty="0">
                <a:solidFill>
                  <a:srgbClr val="0070C0"/>
                </a:solidFill>
              </a:rPr>
              <a:t>odeur nauséabonde</a:t>
            </a:r>
          </a:p>
        </p:txBody>
      </p:sp>
      <p:pic>
        <p:nvPicPr>
          <p:cNvPr id="2" name="Imag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83967" y="1484784"/>
            <a:ext cx="4800533" cy="3600400"/>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3408" y="1484784"/>
            <a:ext cx="4128459" cy="3096344"/>
          </a:xfrm>
          <a:prstGeom prst="rect">
            <a:avLst/>
          </a:prstGeom>
        </p:spPr>
      </p:pic>
    </p:spTree>
    <p:extLst>
      <p:ext uri="{BB962C8B-B14F-4D97-AF65-F5344CB8AC3E}">
        <p14:creationId xmlns:p14="http://schemas.microsoft.com/office/powerpoint/2010/main" val="297937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6093296"/>
            <a:ext cx="7789144" cy="584775"/>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Charcuterie/fromage: la température du meuble était à 21°C, la T° affichée est 5,2°C.</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b="74"/>
          <a:stretch/>
        </p:blipFill>
        <p:spPr>
          <a:xfrm>
            <a:off x="251519" y="1484784"/>
            <a:ext cx="4119689" cy="2520280"/>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val="0"/>
              </a:ext>
            </a:extLst>
          </a:blip>
          <a:srcRect b="85"/>
          <a:stretch/>
        </p:blipFill>
        <p:spPr>
          <a:xfrm>
            <a:off x="4553724" y="1484784"/>
            <a:ext cx="3985830" cy="3403630"/>
          </a:xfrm>
          <a:prstGeom prst="rect">
            <a:avLst/>
          </a:prstGeom>
        </p:spPr>
      </p:pic>
    </p:spTree>
    <p:extLst>
      <p:ext uri="{BB962C8B-B14F-4D97-AF65-F5344CB8AC3E}">
        <p14:creationId xmlns:p14="http://schemas.microsoft.com/office/powerpoint/2010/main" val="1476858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0410" y="6258798"/>
            <a:ext cx="7606628" cy="338554"/>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Boucherie: fournir des égouttoirs pour les abats exposés.</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r="79"/>
          <a:stretch/>
        </p:blipFill>
        <p:spPr>
          <a:xfrm>
            <a:off x="1853424" y="1628800"/>
            <a:ext cx="5400600" cy="4050450"/>
          </a:xfrm>
          <a:prstGeom prst="rect">
            <a:avLst/>
          </a:prstGeom>
        </p:spPr>
      </p:pic>
    </p:spTree>
    <p:extLst>
      <p:ext uri="{BB962C8B-B14F-4D97-AF65-F5344CB8AC3E}">
        <p14:creationId xmlns:p14="http://schemas.microsoft.com/office/powerpoint/2010/main" val="626994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46" y="5417929"/>
            <a:ext cx="8881742" cy="1323439"/>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PLS: la température de surface des yaourts en attente d’exposition variait entre 18,8°C et 19,8°C.</a:t>
            </a:r>
          </a:p>
          <a:p>
            <a:r>
              <a:rPr lang="fr-FR" sz="1600" b="1" dirty="0" smtClean="0">
                <a:solidFill>
                  <a:srgbClr val="0070C0"/>
                </a:solidFill>
              </a:rPr>
              <a:t>La température à cœur d’un pot de yaourt était à 21,5°C. Nous rappelons que la durée de l’attente des produits frais ne doit pas dépasser 30 minutes, la durée estimée était à 1h20.</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r="35"/>
          <a:stretch/>
        </p:blipFill>
        <p:spPr>
          <a:xfrm>
            <a:off x="0" y="1411323"/>
            <a:ext cx="4271544" cy="3271821"/>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val="0"/>
              </a:ext>
            </a:extLst>
          </a:blip>
          <a:srcRect b="8"/>
          <a:stretch/>
        </p:blipFill>
        <p:spPr>
          <a:xfrm>
            <a:off x="4561262" y="1376328"/>
            <a:ext cx="4320480" cy="3271820"/>
          </a:xfrm>
          <a:prstGeom prst="rect">
            <a:avLst/>
          </a:prstGeom>
        </p:spPr>
      </p:pic>
      <p:sp>
        <p:nvSpPr>
          <p:cNvPr id="4" name="Ellipse 3"/>
          <p:cNvSpPr/>
          <p:nvPr/>
        </p:nvSpPr>
        <p:spPr>
          <a:xfrm>
            <a:off x="1907704" y="2852936"/>
            <a:ext cx="1152128" cy="8640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llipse 5"/>
          <p:cNvSpPr/>
          <p:nvPr/>
        </p:nvSpPr>
        <p:spPr>
          <a:xfrm>
            <a:off x="6372200" y="2924944"/>
            <a:ext cx="1152128" cy="86409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Image 6"/>
          <p:cNvPicPr>
            <a:picLocks noChangeAspect="1"/>
          </p:cNvPicPr>
          <p:nvPr/>
        </p:nvPicPr>
        <p:blipFill rotWithShape="1">
          <a:blip r:embed="rId4" cstate="email">
            <a:extLst>
              <a:ext uri="{28A0092B-C50C-407E-A947-70E740481C1C}">
                <a14:useLocalDpi xmlns:a14="http://schemas.microsoft.com/office/drawing/2010/main" val="0"/>
              </a:ext>
            </a:extLst>
          </a:blip>
          <a:srcRect r="45"/>
          <a:stretch/>
        </p:blipFill>
        <p:spPr>
          <a:xfrm>
            <a:off x="3472391" y="1411323"/>
            <a:ext cx="2177741" cy="3271821"/>
          </a:xfrm>
          <a:prstGeom prst="rect">
            <a:avLst/>
          </a:prstGeom>
        </p:spPr>
      </p:pic>
    </p:spTree>
    <p:extLst>
      <p:ext uri="{BB962C8B-B14F-4D97-AF65-F5344CB8AC3E}">
        <p14:creationId xmlns:p14="http://schemas.microsoft.com/office/powerpoint/2010/main" val="1422413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95536" y="6093296"/>
            <a:ext cx="8064896" cy="584775"/>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Fromages:</a:t>
            </a:r>
            <a:r>
              <a:rPr lang="fr-FR" sz="1600" b="1" dirty="0">
                <a:solidFill>
                  <a:srgbClr val="0070C0"/>
                </a:solidFill>
              </a:rPr>
              <a:t> </a:t>
            </a:r>
            <a:r>
              <a:rPr lang="fr-FR" sz="1600" b="1" dirty="0" smtClean="0">
                <a:solidFill>
                  <a:srgbClr val="0070C0"/>
                </a:solidFill>
              </a:rPr>
              <a:t>absence d’identification des fromages blancs (fromage persil, ricotta).</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r="25" b="138"/>
          <a:stretch/>
        </p:blipFill>
        <p:spPr>
          <a:xfrm>
            <a:off x="5242418" y="1349885"/>
            <a:ext cx="3114620" cy="2862083"/>
          </a:xfrm>
          <a:prstGeom prst="rect">
            <a:avLst/>
          </a:prstGeom>
        </p:spPr>
      </p:pic>
      <p:pic>
        <p:nvPicPr>
          <p:cNvPr id="3" name="Image 2"/>
          <p:cNvPicPr>
            <a:picLocks noChangeAspect="1"/>
          </p:cNvPicPr>
          <p:nvPr/>
        </p:nvPicPr>
        <p:blipFill rotWithShape="1">
          <a:blip r:embed="rId3" cstate="email">
            <a:extLst>
              <a:ext uri="{28A0092B-C50C-407E-A947-70E740481C1C}">
                <a14:useLocalDpi xmlns:a14="http://schemas.microsoft.com/office/drawing/2010/main" val="0"/>
              </a:ext>
            </a:extLst>
          </a:blip>
          <a:srcRect r="97"/>
          <a:stretch/>
        </p:blipFill>
        <p:spPr>
          <a:xfrm>
            <a:off x="323528" y="1349885"/>
            <a:ext cx="3744416" cy="2862083"/>
          </a:xfrm>
          <a:prstGeom prst="rect">
            <a:avLst/>
          </a:prstGeom>
        </p:spPr>
      </p:pic>
    </p:spTree>
    <p:extLst>
      <p:ext uri="{BB962C8B-B14F-4D97-AF65-F5344CB8AC3E}">
        <p14:creationId xmlns:p14="http://schemas.microsoft.com/office/powerpoint/2010/main" val="1090889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4386" y="6165304"/>
            <a:ext cx="8214078" cy="584775"/>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Boulangerie: le filmage des pains à l’ancienne était effectué au niveau du rayon fromages, le risque des contaminations croisées est accru à ce niveau.</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r="31" b="62"/>
          <a:stretch/>
        </p:blipFill>
        <p:spPr>
          <a:xfrm>
            <a:off x="1457380" y="1628800"/>
            <a:ext cx="6192688" cy="3412297"/>
          </a:xfrm>
          <a:prstGeom prst="rect">
            <a:avLst/>
          </a:prstGeom>
        </p:spPr>
      </p:pic>
    </p:spTree>
    <p:extLst>
      <p:ext uri="{BB962C8B-B14F-4D97-AF65-F5344CB8AC3E}">
        <p14:creationId xmlns:p14="http://schemas.microsoft.com/office/powerpoint/2010/main" val="317952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3568" y="6165304"/>
            <a:ext cx="8208912" cy="584775"/>
          </a:xfrm>
          <a:prstGeom prst="rect">
            <a:avLst/>
          </a:prstGeom>
          <a:solidFill>
            <a:srgbClr val="FFFF00"/>
          </a:solidFill>
          <a:ln>
            <a:solidFill>
              <a:srgbClr val="0070C0"/>
            </a:solidFill>
          </a:ln>
        </p:spPr>
        <p:txBody>
          <a:bodyPr wrap="square" rtlCol="0">
            <a:spAutoFit/>
          </a:bodyPr>
          <a:lstStyle/>
          <a:p>
            <a:r>
              <a:rPr lang="fr-FR" sz="1600" b="1" dirty="0" smtClean="0">
                <a:solidFill>
                  <a:srgbClr val="0070C0"/>
                </a:solidFill>
              </a:rPr>
              <a:t>Charcuterie/fromage: égouttage d’eau au niveau de la canalisation du système 3 bacs.</a:t>
            </a: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val="0"/>
              </a:ext>
            </a:extLst>
          </a:blip>
          <a:srcRect b="9"/>
          <a:stretch/>
        </p:blipFill>
        <p:spPr>
          <a:xfrm>
            <a:off x="2177460" y="1628800"/>
            <a:ext cx="4752528" cy="4030625"/>
          </a:xfrm>
          <a:prstGeom prst="rect">
            <a:avLst/>
          </a:prstGeom>
        </p:spPr>
      </p:pic>
    </p:spTree>
    <p:extLst>
      <p:ext uri="{BB962C8B-B14F-4D97-AF65-F5344CB8AC3E}">
        <p14:creationId xmlns:p14="http://schemas.microsoft.com/office/powerpoint/2010/main" val="18314023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1">
  <a:themeElements>
    <a:clrScheme name="Couche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Couches">
      <a:majorFont>
        <a:latin typeface="Tempus Sans ITC"/>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che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Couche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Couche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Couche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Couche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Couche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Couche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ouche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Couche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Couche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uche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12105</TotalTime>
  <Words>585</Words>
  <Application>Microsoft Office PowerPoint</Application>
  <PresentationFormat>Affichage à l'écran (4:3)</PresentationFormat>
  <Paragraphs>36</Paragraphs>
  <Slides>30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Arial</vt:lpstr>
      <vt:lpstr>Calibri</vt:lpstr>
      <vt:lpstr>Century Gothic</vt:lpstr>
      <vt:lpstr>Tempus Sans ITC</vt:lpstr>
      <vt:lpstr>Wingdings</vt:lpstr>
      <vt:lpstr>Thème1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Quali-Consult</dc:creator>
  <cp:keywords>Carrefour</cp:keywords>
  <cp:lastModifiedBy>Mejed Heni</cp:lastModifiedBy>
  <cp:revision>319</cp:revision>
  <cp:lastPrinted>2016-02-08T19:41:58Z</cp:lastPrinted>
  <dcterms:created xsi:type="dcterms:W3CDTF">2014-03-07T09:21:22Z</dcterms:created>
  <dcterms:modified xsi:type="dcterms:W3CDTF">2018-08-22T19:38:16Z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3028808</vt:lpwstr>
  </property>
  <property fmtid="{D5CDD505-2E9C-101B-9397-08002B2CF9AE}" pid="3" name="NXPowerLiteSettings">
    <vt:lpwstr>F7000400038000</vt:lpwstr>
  </property>
  <property fmtid="{D5CDD505-2E9C-101B-9397-08002B2CF9AE}" pid="4" name="NXPowerLiteVersion">
    <vt:lpwstr>D6.1.0</vt:lpwstr>
  </property>
</Properties>
</file>