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8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5" r:id="rId12"/>
    <p:sldId id="346" r:id="rId13"/>
    <p:sldId id="349" r:id="rId14"/>
    <p:sldId id="350" r:id="rId15"/>
    <p:sldId id="351" r:id="rId16"/>
    <p:sldId id="353" r:id="rId17"/>
    <p:sldId id="356" r:id="rId18"/>
    <p:sldId id="355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24/10/2017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24/10/2017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Ksour</a:t>
            </a:r>
            <a:r>
              <a:rPr lang="fr-FR" altLang="fr-FR" kern="0" baseline="0" dirty="0" smtClean="0"/>
              <a:t> Essef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KSOUR ESSEF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17/10/2017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98609" y="5661248"/>
            <a:ext cx="179889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M. Bilel HAMDI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caak aux anis était étiqueté par une étiquette de caak aux sésames.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8741" y="1993827"/>
            <a:ext cx="4648405" cy="348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04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 durée de vie de 2 jours de conserve de Hérissa était dépassée.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661" y="1554510"/>
            <a:ext cx="5166320" cy="387474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r="30472" b="32025"/>
          <a:stretch/>
        </p:blipFill>
        <p:spPr>
          <a:xfrm rot="5400000">
            <a:off x="5235261" y="1397587"/>
            <a:ext cx="2919930" cy="3814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4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912106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3 types de </a:t>
            </a:r>
            <a:r>
              <a:rPr lang="fr-FR" sz="1600" b="1" dirty="0" err="1" smtClean="0">
                <a:solidFill>
                  <a:srgbClr val="0070C0"/>
                </a:solidFill>
              </a:rPr>
              <a:t>Makroudh</a:t>
            </a:r>
            <a:r>
              <a:rPr lang="fr-FR" sz="1600" b="1" dirty="0" smtClean="0">
                <a:solidFill>
                  <a:srgbClr val="0070C0"/>
                </a:solidFill>
              </a:rPr>
              <a:t> de Segni (simple, aux sésames et aux amandes) comportaient la même étiquette (même liste des ingrédients) que celle de </a:t>
            </a:r>
            <a:r>
              <a:rPr lang="fr-FR" sz="1600" b="1" dirty="0" err="1" smtClean="0">
                <a:solidFill>
                  <a:srgbClr val="0070C0"/>
                </a:solidFill>
              </a:rPr>
              <a:t>Makroudh</a:t>
            </a:r>
            <a:r>
              <a:rPr lang="fr-FR" sz="1600" b="1" dirty="0" smtClean="0">
                <a:solidFill>
                  <a:srgbClr val="0070C0"/>
                </a:solidFill>
              </a:rPr>
              <a:t> aux amandes.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2710" y="1951666"/>
            <a:ext cx="4030108" cy="32403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16200000">
            <a:off x="4752897" y="587944"/>
            <a:ext cx="3094590" cy="39484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9" t="39606" r="25648" b="16625"/>
          <a:stretch/>
        </p:blipFill>
        <p:spPr>
          <a:xfrm>
            <a:off x="4320873" y="4183914"/>
            <a:ext cx="3948490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12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L’étanchéité de la canalisation n’était pas assurée au niveau du terminal de cuisson.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070" y="980728"/>
            <a:ext cx="3561860" cy="4749147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4427984" y="2348880"/>
            <a:ext cx="699383" cy="504056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02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Quai de réception: la protection n’est pas assurée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071" y="1412776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64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Présence de fuites d’eau au niveau de la chambre froide de la poissonnerie vers l’intérieur du magasin 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484784"/>
            <a:ext cx="331236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18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Accumulation des souillures au niveau des canalisations et des extracteurs à l’intérieur du magasin.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"/>
          <a:stretch/>
        </p:blipFill>
        <p:spPr>
          <a:xfrm>
            <a:off x="323528" y="1153431"/>
            <a:ext cx="4248472" cy="495391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254126"/>
            <a:ext cx="3564396" cy="4752528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6228184" y="2852936"/>
            <a:ext cx="86409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1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L</a:t>
            </a:r>
            <a:r>
              <a:rPr lang="fr-FR" sz="1600" b="1" dirty="0" smtClean="0">
                <a:solidFill>
                  <a:srgbClr val="0070C0"/>
                </a:solidFill>
              </a:rPr>
              <a:t>es produits retours étaient entreposés dans la zone des retraits.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836712"/>
            <a:ext cx="3888432" cy="5184576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3779912" y="764704"/>
            <a:ext cx="108012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923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système de fermeture automatique des rideaux du meuble d’exposition des volailles PLS était abîmé.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674" y="836712"/>
            <a:ext cx="4486652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61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U</a:t>
            </a:r>
            <a:r>
              <a:rPr lang="fr-FR" sz="1600" b="1" dirty="0" smtClean="0">
                <a:solidFill>
                  <a:srgbClr val="0070C0"/>
                </a:solidFill>
              </a:rPr>
              <a:t>tilisation d’un grattoir métallique et d’éponges dans les plonges du traiteur et de la poissonnerie.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276835"/>
            <a:ext cx="2520280" cy="331240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2484305" cy="331240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412776"/>
            <a:ext cx="2635571" cy="332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72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lampes étaient non fonctionnelles et dépourvues de leurs caches.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Leur emplacement favorise l’accumulation des souillures.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081" y="1412776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24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grilles d’aération étaient souillées au niveau des meubles des yaourts, des Brick et des dattes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363176"/>
            <a:ext cx="2409944" cy="35779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3176"/>
            <a:ext cx="2686878" cy="343397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38631" y="2544693"/>
            <a:ext cx="3393376" cy="271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33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sol était écaillé à l’entrée de la réserve. 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268760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3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négative: présence de givres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26468"/>
            <a:ext cx="3543858" cy="47251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26468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2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 grille de l’évaporateur du sas de décongélation du terminal de cuisson était souillée.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"/>
          <a:stretch/>
        </p:blipFill>
        <p:spPr>
          <a:xfrm>
            <a:off x="1745794" y="1340768"/>
            <a:ext cx="5652412" cy="432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95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Présence de rouille au niveau des vis de fixation du canal à glaces.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484784"/>
            <a:ext cx="367189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6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 meuble n’assure pas une protection parfaite des préparations contre les contaminations.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6323" y="1124744"/>
            <a:ext cx="3691354" cy="492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75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23544</TotalTime>
  <Words>267</Words>
  <Application>Microsoft Office PowerPoint</Application>
  <PresentationFormat>Affichage à l'écran (4:3)</PresentationFormat>
  <Paragraphs>22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319</cp:revision>
  <cp:lastPrinted>2016-02-08T19:41:58Z</cp:lastPrinted>
  <dcterms:created xsi:type="dcterms:W3CDTF">2014-03-07T09:21:22Z</dcterms:created>
  <dcterms:modified xsi:type="dcterms:W3CDTF">2017-10-24T08:43:24Z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690064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