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2"/>
  </p:notesMasterIdLst>
  <p:handoutMasterIdLst>
    <p:handoutMasterId r:id="rId23"/>
  </p:handoutMasterIdLst>
  <p:sldIdLst>
    <p:sldId id="268" r:id="rId3"/>
    <p:sldId id="350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87" r:id="rId13"/>
    <p:sldId id="375" r:id="rId14"/>
    <p:sldId id="376" r:id="rId15"/>
    <p:sldId id="378" r:id="rId16"/>
    <p:sldId id="379" r:id="rId17"/>
    <p:sldId id="386" r:id="rId18"/>
    <p:sldId id="380" r:id="rId19"/>
    <p:sldId id="381" r:id="rId20"/>
    <p:sldId id="382" r:id="rId21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 autoAdjust="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D75BE-A253-4075-9244-AB0F539C32DC}" type="datetimeFigureOut">
              <a:rPr lang="fr-FR" smtClean="0"/>
              <a:t>03/03/2019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9904D-C2F3-42BC-8C5E-D7064A081D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055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FCC72-1B1D-41CC-9624-805D9245AC99}" type="datetimeFigureOut">
              <a:rPr lang="fr-FR" smtClean="0"/>
              <a:t>03/03/2019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50E03-ECC6-40C0-B54E-8EAEE584575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85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20" y="333415"/>
            <a:ext cx="1979613" cy="56610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333415"/>
            <a:ext cx="5789612" cy="56610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11188" y="1484315"/>
            <a:ext cx="7921625" cy="4510087"/>
          </a:xfrm>
        </p:spPr>
        <p:txBody>
          <a:bodyPr/>
          <a:lstStyle/>
          <a:p>
            <a:pPr lvl="0"/>
            <a:r>
              <a:rPr lang="fr-FR" noProof="0" dirty="0" smtClean="0"/>
              <a:t>Cliquez sur l'icône pour ajouter un graphique </a:t>
            </a:r>
            <a:r>
              <a:rPr lang="fr-FR" noProof="0" dirty="0" err="1" smtClean="0"/>
              <a:t>SmartArt</a:t>
            </a:r>
            <a:endParaRPr lang="fr-F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11188" y="1484315"/>
            <a:ext cx="7921625" cy="4510087"/>
          </a:xfrm>
        </p:spPr>
        <p:txBody>
          <a:bodyPr/>
          <a:lstStyle/>
          <a:p>
            <a:pPr lvl="0"/>
            <a:r>
              <a:rPr lang="fr-FR" noProof="0" dirty="0" smtClean="0"/>
              <a:t>Cliquez sur l'icône pour ajouter un tableau</a:t>
            </a:r>
            <a:endParaRPr lang="fr-FR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1993" indent="0" algn="ctr">
              <a:buNone/>
              <a:defRPr/>
            </a:lvl2pPr>
            <a:lvl3pPr marL="843987" indent="0" algn="ctr">
              <a:buNone/>
              <a:defRPr/>
            </a:lvl3pPr>
            <a:lvl4pPr marL="1265981" indent="0" algn="ctr">
              <a:buNone/>
              <a:defRPr/>
            </a:lvl4pPr>
            <a:lvl5pPr marL="1687973" indent="0" algn="ctr">
              <a:buNone/>
              <a:defRPr/>
            </a:lvl5pPr>
            <a:lvl6pPr marL="2109967" indent="0" algn="ctr">
              <a:buNone/>
              <a:defRPr/>
            </a:lvl6pPr>
            <a:lvl7pPr marL="2531960" indent="0" algn="ctr">
              <a:buNone/>
              <a:defRPr/>
            </a:lvl7pPr>
            <a:lvl8pPr marL="2953953" indent="0" algn="ctr">
              <a:buNone/>
              <a:defRPr/>
            </a:lvl8pPr>
            <a:lvl9pPr marL="3375947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35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346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1993" indent="0">
              <a:buNone/>
              <a:defRPr sz="1662"/>
            </a:lvl2pPr>
            <a:lvl3pPr marL="843987" indent="0">
              <a:buNone/>
              <a:defRPr sz="1477"/>
            </a:lvl3pPr>
            <a:lvl4pPr marL="1265981" indent="0">
              <a:buNone/>
              <a:defRPr sz="1292"/>
            </a:lvl4pPr>
            <a:lvl5pPr marL="1687973" indent="0">
              <a:buNone/>
              <a:defRPr sz="1292"/>
            </a:lvl5pPr>
            <a:lvl6pPr marL="2109967" indent="0">
              <a:buNone/>
              <a:defRPr sz="1292"/>
            </a:lvl6pPr>
            <a:lvl7pPr marL="2531960" indent="0">
              <a:buNone/>
              <a:defRPr sz="1292"/>
            </a:lvl7pPr>
            <a:lvl8pPr marL="2953953" indent="0">
              <a:buNone/>
              <a:defRPr sz="1292"/>
            </a:lvl8pPr>
            <a:lvl9pPr marL="3375947" indent="0">
              <a:buNone/>
              <a:defRPr sz="1292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55587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484316"/>
            <a:ext cx="3884612" cy="4510087"/>
          </a:xfrm>
        </p:spPr>
        <p:txBody>
          <a:bodyPr/>
          <a:lstStyle>
            <a:lvl1pPr>
              <a:defRPr sz="2585"/>
            </a:lvl1pPr>
            <a:lvl2pPr>
              <a:defRPr sz="2123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4" y="1484316"/>
            <a:ext cx="3884613" cy="4510087"/>
          </a:xfrm>
        </p:spPr>
        <p:txBody>
          <a:bodyPr/>
          <a:lstStyle>
            <a:lvl1pPr>
              <a:defRPr sz="2585"/>
            </a:lvl1pPr>
            <a:lvl2pPr>
              <a:defRPr sz="2123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44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123" b="1"/>
            </a:lvl1pPr>
            <a:lvl2pPr marL="421993" indent="0">
              <a:buNone/>
              <a:defRPr sz="1846" b="1"/>
            </a:lvl2pPr>
            <a:lvl3pPr marL="843987" indent="0">
              <a:buNone/>
              <a:defRPr sz="1662" b="1"/>
            </a:lvl3pPr>
            <a:lvl4pPr marL="1265981" indent="0">
              <a:buNone/>
              <a:defRPr sz="1477" b="1"/>
            </a:lvl4pPr>
            <a:lvl5pPr marL="1687973" indent="0">
              <a:buNone/>
              <a:defRPr sz="1477" b="1"/>
            </a:lvl5pPr>
            <a:lvl6pPr marL="2109967" indent="0">
              <a:buNone/>
              <a:defRPr sz="1477" b="1"/>
            </a:lvl6pPr>
            <a:lvl7pPr marL="2531960" indent="0">
              <a:buNone/>
              <a:defRPr sz="1477" b="1"/>
            </a:lvl7pPr>
            <a:lvl8pPr marL="2953953" indent="0">
              <a:buNone/>
              <a:defRPr sz="1477" b="1"/>
            </a:lvl8pPr>
            <a:lvl9pPr marL="3375947" indent="0">
              <a:buNone/>
              <a:defRPr sz="1477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23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3"/>
          </a:xfrm>
        </p:spPr>
        <p:txBody>
          <a:bodyPr anchor="b"/>
          <a:lstStyle>
            <a:lvl1pPr marL="0" indent="0">
              <a:buNone/>
              <a:defRPr sz="2123" b="1"/>
            </a:lvl1pPr>
            <a:lvl2pPr marL="421993" indent="0">
              <a:buNone/>
              <a:defRPr sz="1846" b="1"/>
            </a:lvl2pPr>
            <a:lvl3pPr marL="843987" indent="0">
              <a:buNone/>
              <a:defRPr sz="1662" b="1"/>
            </a:lvl3pPr>
            <a:lvl4pPr marL="1265981" indent="0">
              <a:buNone/>
              <a:defRPr sz="1477" b="1"/>
            </a:lvl4pPr>
            <a:lvl5pPr marL="1687973" indent="0">
              <a:buNone/>
              <a:defRPr sz="1477" b="1"/>
            </a:lvl5pPr>
            <a:lvl6pPr marL="2109967" indent="0">
              <a:buNone/>
              <a:defRPr sz="1477" b="1"/>
            </a:lvl6pPr>
            <a:lvl7pPr marL="2531960" indent="0">
              <a:buNone/>
              <a:defRPr sz="1477" b="1"/>
            </a:lvl7pPr>
            <a:lvl8pPr marL="2953953" indent="0">
              <a:buNone/>
              <a:defRPr sz="1477" b="1"/>
            </a:lvl8pPr>
            <a:lvl9pPr marL="3375947" indent="0">
              <a:buNone/>
              <a:defRPr sz="1477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123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653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79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56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4380" y="2132856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07904" y="1004887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123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4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1993" indent="0">
              <a:buNone/>
              <a:defRPr sz="1108"/>
            </a:lvl2pPr>
            <a:lvl3pPr marL="843987" indent="0">
              <a:buNone/>
              <a:defRPr sz="1015"/>
            </a:lvl3pPr>
            <a:lvl4pPr marL="1265981" indent="0">
              <a:buNone/>
              <a:defRPr sz="831"/>
            </a:lvl4pPr>
            <a:lvl5pPr marL="1687973" indent="0">
              <a:buNone/>
              <a:defRPr sz="831"/>
            </a:lvl5pPr>
            <a:lvl6pPr marL="2109967" indent="0">
              <a:buNone/>
              <a:defRPr sz="831"/>
            </a:lvl6pPr>
            <a:lvl7pPr marL="2531960" indent="0">
              <a:buNone/>
              <a:defRPr sz="831"/>
            </a:lvl7pPr>
            <a:lvl8pPr marL="2953953" indent="0">
              <a:buNone/>
              <a:defRPr sz="831"/>
            </a:lvl8pPr>
            <a:lvl9pPr marL="3375947" indent="0">
              <a:buNone/>
              <a:defRPr sz="83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68718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1993" indent="0">
              <a:buNone/>
              <a:defRPr sz="2585"/>
            </a:lvl2pPr>
            <a:lvl3pPr marL="843987" indent="0">
              <a:buNone/>
              <a:defRPr sz="2123"/>
            </a:lvl3pPr>
            <a:lvl4pPr marL="1265981" indent="0">
              <a:buNone/>
              <a:defRPr sz="1846"/>
            </a:lvl4pPr>
            <a:lvl5pPr marL="1687973" indent="0">
              <a:buNone/>
              <a:defRPr sz="1846"/>
            </a:lvl5pPr>
            <a:lvl6pPr marL="2109967" indent="0">
              <a:buNone/>
              <a:defRPr sz="1846"/>
            </a:lvl6pPr>
            <a:lvl7pPr marL="2531960" indent="0">
              <a:buNone/>
              <a:defRPr sz="1846"/>
            </a:lvl7pPr>
            <a:lvl8pPr marL="2953953" indent="0">
              <a:buNone/>
              <a:defRPr sz="1846"/>
            </a:lvl8pPr>
            <a:lvl9pPr marL="3375947" indent="0">
              <a:buNone/>
              <a:defRPr sz="1846"/>
            </a:lvl9pPr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292"/>
            </a:lvl1pPr>
            <a:lvl2pPr marL="421993" indent="0">
              <a:buNone/>
              <a:defRPr sz="1108"/>
            </a:lvl2pPr>
            <a:lvl3pPr marL="843987" indent="0">
              <a:buNone/>
              <a:defRPr sz="1015"/>
            </a:lvl3pPr>
            <a:lvl4pPr marL="1265981" indent="0">
              <a:buNone/>
              <a:defRPr sz="831"/>
            </a:lvl4pPr>
            <a:lvl5pPr marL="1687973" indent="0">
              <a:buNone/>
              <a:defRPr sz="831"/>
            </a:lvl5pPr>
            <a:lvl6pPr marL="2109967" indent="0">
              <a:buNone/>
              <a:defRPr sz="831"/>
            </a:lvl6pPr>
            <a:lvl7pPr marL="2531960" indent="0">
              <a:buNone/>
              <a:defRPr sz="831"/>
            </a:lvl7pPr>
            <a:lvl8pPr marL="2953953" indent="0">
              <a:buNone/>
              <a:defRPr sz="831"/>
            </a:lvl8pPr>
            <a:lvl9pPr marL="3375947" indent="0">
              <a:buNone/>
              <a:defRPr sz="83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40846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385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4" y="333382"/>
            <a:ext cx="1979613" cy="56610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333382"/>
            <a:ext cx="5789612" cy="56610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705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11188" y="1484316"/>
            <a:ext cx="7921625" cy="4510087"/>
          </a:xfrm>
        </p:spPr>
        <p:txBody>
          <a:bodyPr/>
          <a:lstStyle/>
          <a:p>
            <a:pPr lvl="0"/>
            <a:r>
              <a:rPr lang="fr-FR" noProof="0" dirty="0" smtClean="0"/>
              <a:t>Cliquez sur l'icône pour ajouter un graphique </a:t>
            </a:r>
            <a:r>
              <a:rPr lang="fr-FR" noProof="0" dirty="0" err="1" smtClean="0"/>
              <a:t>SmartArt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56825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11188" y="1484316"/>
            <a:ext cx="7921625" cy="4510087"/>
          </a:xfrm>
        </p:spPr>
        <p:txBody>
          <a:bodyPr/>
          <a:lstStyle/>
          <a:p>
            <a:pPr lvl="0"/>
            <a:r>
              <a:rPr lang="fr-FR" noProof="0" dirty="0" smtClean="0"/>
              <a:t>Cliquez sur l'icône pour ajouter un tableau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67883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653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971600" y="1268760"/>
            <a:ext cx="7527680" cy="5943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25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484315"/>
            <a:ext cx="3884612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20" y="1484315"/>
            <a:ext cx="3884613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969" y="141605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5139" y="11967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0" y="0"/>
            <a:ext cx="611066" cy="6858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323850" y="1077913"/>
            <a:ext cx="8820150" cy="215900"/>
          </a:xfrm>
          <a:prstGeom prst="rect">
            <a:avLst/>
          </a:prstGeom>
          <a:solidFill>
            <a:srgbClr val="C0C0C0">
              <a:alpha val="5700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8532936" y="188914"/>
            <a:ext cx="312126" cy="6480175"/>
          </a:xfrm>
          <a:prstGeom prst="rect">
            <a:avLst/>
          </a:prstGeom>
          <a:solidFill>
            <a:srgbClr val="FFCC00">
              <a:alpha val="69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066" y="1484314"/>
            <a:ext cx="7921869" cy="4510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4774" tIns="42387" rIns="84774" bIns="42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2055" name="Picture 23" descr="LOGO_QLC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1619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21336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http://www.servi.com.tn/static/upload/748daf0152b74bf124be98188d120343.png"/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06" y="-27384"/>
            <a:ext cx="1691894" cy="107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 txBox="1">
            <a:spLocks noChangeArrowheads="1"/>
          </p:cNvSpPr>
          <p:nvPr userDrawn="1"/>
        </p:nvSpPr>
        <p:spPr bwMode="auto">
          <a:xfrm>
            <a:off x="1691680" y="209551"/>
            <a:ext cx="576042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764" tIns="42382" rIns="84764" bIns="42382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9pPr>
          </a:lstStyle>
          <a:p>
            <a:r>
              <a:rPr lang="fr-FR" altLang="fr-FR" kern="0" dirty="0" smtClean="0"/>
              <a:t>Audit Magasin: Ksar</a:t>
            </a:r>
            <a:r>
              <a:rPr lang="fr-FR" altLang="fr-FR" kern="0" baseline="0" dirty="0" smtClean="0"/>
              <a:t> Saïd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baseline="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99392"/>
            <a:ext cx="611066" cy="6858000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396" tIns="42198" rIns="84396" bIns="42198"/>
          <a:lstStyle/>
          <a:p>
            <a:pPr algn="ctr"/>
            <a:endParaRPr lang="fr-FR" altLang="fr-FR" sz="1662" b="1" dirty="0">
              <a:latin typeface="Century Gothic" panose="020B0502020202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23850" y="1052513"/>
            <a:ext cx="8820150" cy="215900"/>
          </a:xfrm>
          <a:prstGeom prst="rect">
            <a:avLst/>
          </a:prstGeom>
          <a:solidFill>
            <a:srgbClr val="C0C0C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396" tIns="42198" rIns="84396" bIns="42198"/>
          <a:lstStyle/>
          <a:p>
            <a:pPr algn="ctr"/>
            <a:endParaRPr lang="fr-FR" altLang="fr-FR" sz="1662" b="1" dirty="0">
              <a:latin typeface="Century Gothic" panose="020B0502020202020204" pitchFamily="34" charset="0"/>
            </a:endParaRPr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8532936" y="188914"/>
            <a:ext cx="312126" cy="6480175"/>
          </a:xfrm>
          <a:prstGeom prst="rect">
            <a:avLst/>
          </a:prstGeom>
          <a:solidFill>
            <a:srgbClr val="FFCC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396" tIns="42198" rIns="84396" bIns="42198"/>
          <a:lstStyle/>
          <a:p>
            <a:pPr algn="ctr"/>
            <a:endParaRPr lang="fr-FR" altLang="fr-FR" sz="1662" b="1" dirty="0">
              <a:latin typeface="Century Gothic" panose="020B0502020202020204" pitchFamily="34" charset="0"/>
            </a:endParaRPr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066" y="1484314"/>
            <a:ext cx="7921869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764" tIns="42382" rIns="84764" bIns="42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les styles du texte du masque</a:t>
            </a:r>
          </a:p>
          <a:p>
            <a:pPr lvl="1"/>
            <a:r>
              <a:rPr lang="fr-FR" altLang="fr-FR" dirty="0" smtClean="0"/>
              <a:t>Deuxième niveau</a:t>
            </a:r>
          </a:p>
          <a:p>
            <a:pPr lvl="2"/>
            <a:r>
              <a:rPr lang="fr-FR" altLang="fr-FR" dirty="0" smtClean="0"/>
              <a:t>Troisième niveau</a:t>
            </a:r>
          </a:p>
          <a:p>
            <a:pPr lvl="3"/>
            <a:r>
              <a:rPr lang="fr-FR" altLang="fr-FR" dirty="0" smtClean="0"/>
              <a:t>Quatrième niveau</a:t>
            </a:r>
          </a:p>
          <a:p>
            <a:pPr lvl="4"/>
            <a:r>
              <a:rPr lang="fr-FR" altLang="fr-FR" dirty="0" smtClean="0"/>
              <a:t>Cinquième niveau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648700" y="6477000"/>
            <a:ext cx="327535" cy="19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4396" tIns="42198" rIns="84396" bIns="421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9ADC00F9-A239-4684-8953-224749B3B002}" type="slidenum">
              <a:rPr lang="en-GB" altLang="fr-FR" sz="738" smtClean="0">
                <a:latin typeface="Century Gothic" panose="020B0502020202020204" pitchFamily="34" charset="0"/>
              </a:rPr>
              <a:pPr>
                <a:defRPr/>
              </a:pPr>
              <a:t>‹N°›</a:t>
            </a:fld>
            <a:endParaRPr lang="en-GB" altLang="fr-FR" sz="1292" dirty="0" smtClean="0">
              <a:latin typeface="Century Gothic" panose="020B0502020202020204" pitchFamily="34" charset="0"/>
            </a:endParaRPr>
          </a:p>
        </p:txBody>
      </p:sp>
      <p:pic>
        <p:nvPicPr>
          <p:cNvPr id="2056" name="Image 11" descr="LOGO_QLC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98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http://www.servi.com.tn/static/upload/748daf0152b74bf124be98188d120343.png"/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06" y="0"/>
            <a:ext cx="1691894" cy="10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1"/>
          <p:cNvSpPr txBox="1">
            <a:spLocks noChangeArrowheads="1"/>
          </p:cNvSpPr>
          <p:nvPr userDrawn="1"/>
        </p:nvSpPr>
        <p:spPr bwMode="auto">
          <a:xfrm>
            <a:off x="1691680" y="234951"/>
            <a:ext cx="576042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764" tIns="42382" rIns="84764" bIns="42382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5pPr>
            <a:lvl6pPr marL="42199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6pPr>
            <a:lvl7pPr marL="84398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7pPr>
            <a:lvl8pPr marL="1265981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8pPr>
            <a:lvl9pPr marL="1687973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9pPr>
          </a:lstStyle>
          <a:p>
            <a:r>
              <a:rPr lang="fr-FR" altLang="fr-FR" kern="0" dirty="0" smtClean="0"/>
              <a:t>Audit Magasin: Ksar</a:t>
            </a:r>
            <a:r>
              <a:rPr lang="fr-FR" altLang="fr-FR" kern="0" baseline="0" dirty="0" smtClean="0"/>
              <a:t> Saïd </a:t>
            </a:r>
          </a:p>
        </p:txBody>
      </p:sp>
    </p:spTree>
    <p:extLst>
      <p:ext uri="{BB962C8B-B14F-4D97-AF65-F5344CB8AC3E}">
        <p14:creationId xmlns:p14="http://schemas.microsoft.com/office/powerpoint/2010/main" val="160470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FF"/>
          </a:solidFill>
          <a:latin typeface="Tempus Sans ITC" pitchFamily="82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FF"/>
          </a:solidFill>
          <a:latin typeface="Tempus Sans ITC" pitchFamily="82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FF"/>
          </a:solidFill>
          <a:latin typeface="Tempus Sans ITC" pitchFamily="82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FF"/>
          </a:solidFill>
          <a:latin typeface="Tempus Sans ITC" pitchFamily="82" charset="0"/>
          <a:cs typeface="Arial" charset="0"/>
        </a:defRPr>
      </a:lvl5pPr>
      <a:lvl6pPr marL="42199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FF"/>
          </a:solidFill>
          <a:latin typeface="Tempus Sans ITC" pitchFamily="82" charset="0"/>
          <a:cs typeface="Arial" charset="0"/>
        </a:defRPr>
      </a:lvl6pPr>
      <a:lvl7pPr marL="84398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FF"/>
          </a:solidFill>
          <a:latin typeface="Tempus Sans ITC" pitchFamily="82" charset="0"/>
          <a:cs typeface="Arial" charset="0"/>
        </a:defRPr>
      </a:lvl7pPr>
      <a:lvl8pPr marL="1265981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FF"/>
          </a:solidFill>
          <a:latin typeface="Tempus Sans ITC" pitchFamily="82" charset="0"/>
          <a:cs typeface="Arial" charset="0"/>
        </a:defRPr>
      </a:lvl8pPr>
      <a:lvl9pPr marL="168797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FF"/>
          </a:solidFill>
          <a:latin typeface="Tempus Sans ITC" pitchFamily="82" charset="0"/>
          <a:cs typeface="Arial" charset="0"/>
        </a:defRPr>
      </a:lvl9pPr>
    </p:titleStyle>
    <p:bodyStyle>
      <a:lvl1pPr marL="315066" indent="-315066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90000"/>
        <a:buFont typeface="Wingdings" panose="05000000000000000000" pitchFamily="2" charset="2"/>
        <a:buChar char="n"/>
        <a:defRPr sz="2123">
          <a:solidFill>
            <a:schemeClr val="tx1"/>
          </a:solidFill>
          <a:latin typeface="+mn-lt"/>
          <a:ea typeface="+mn-ea"/>
          <a:cs typeface="+mn-cs"/>
        </a:defRPr>
      </a:lvl1pPr>
      <a:lvl2pPr marL="684352" indent="-26231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031">
          <a:solidFill>
            <a:schemeClr val="tx1"/>
          </a:solidFill>
          <a:latin typeface="+mn-lt"/>
          <a:cs typeface="+mn-cs"/>
        </a:defRPr>
      </a:lvl2pPr>
      <a:lvl3pPr marL="1053638" indent="-209556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1939">
          <a:solidFill>
            <a:schemeClr val="tx1"/>
          </a:solidFill>
          <a:latin typeface="+mn-lt"/>
          <a:cs typeface="+mn-cs"/>
        </a:defRPr>
      </a:lvl3pPr>
      <a:lvl4pPr marL="1475680" indent="-2095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846">
          <a:solidFill>
            <a:schemeClr val="tx1"/>
          </a:solidFill>
          <a:latin typeface="+mn-lt"/>
          <a:cs typeface="+mn-cs"/>
        </a:defRPr>
      </a:lvl4pPr>
      <a:lvl5pPr marL="1897721" indent="-2095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846">
          <a:solidFill>
            <a:schemeClr val="tx1"/>
          </a:solidFill>
          <a:latin typeface="+mn-lt"/>
          <a:cs typeface="+mn-cs"/>
        </a:defRPr>
      </a:lvl5pPr>
      <a:lvl6pPr marL="2320963" indent="-2109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742957" indent="-2109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164950" indent="-2109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586943" indent="-2109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3987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1993" algn="l" defTabSz="843987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3987" algn="l" defTabSz="843987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5981" algn="l" defTabSz="843987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7973" algn="l" defTabSz="843987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09967" algn="l" defTabSz="843987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1960" algn="l" defTabSz="843987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3953" algn="l" defTabSz="843987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5947" algn="l" defTabSz="843987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5" Type="http://schemas.microsoft.com/office/2007/relationships/hdphoto" Target="../media/hdphoto3.wdp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5" Type="http://schemas.microsoft.com/office/2007/relationships/hdphoto" Target="../media/hdphoto7.wdp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5" Type="http://schemas.microsoft.com/office/2007/relationships/hdphoto" Target="../media/hdphoto9.wdp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>
            <p:custDataLst>
              <p:tags r:id="rId1"/>
            </p:custDataLst>
          </p:nvPr>
        </p:nvSpPr>
        <p:spPr>
          <a:xfrm>
            <a:off x="827584" y="2420888"/>
            <a:ext cx="7488832" cy="19442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Audit Carrefour</a:t>
            </a:r>
          </a:p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Magasin: Ksar Saïd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7624" y="5733256"/>
            <a:ext cx="1435009" cy="4542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 smtClean="0">
                <a:solidFill>
                  <a:srgbClr val="000000"/>
                </a:solidFill>
              </a:rPr>
              <a:t>26/02/2019</a:t>
            </a:r>
          </a:p>
        </p:txBody>
      </p:sp>
      <p:sp>
        <p:nvSpPr>
          <p:cNvPr id="7" name="Rectangle 6"/>
          <p:cNvSpPr/>
          <p:nvPr/>
        </p:nvSpPr>
        <p:spPr>
          <a:xfrm>
            <a:off x="5673048" y="5733256"/>
            <a:ext cx="2444900" cy="4944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M Dhia Mechlaoui</a:t>
            </a:r>
            <a:endParaRPr lang="fr-F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5" y="6165304"/>
            <a:ext cx="7777359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les abats étaient exposés sans la mise en place des égouttoirs.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" b="85"/>
          <a:stretch/>
        </p:blipFill>
        <p:spPr>
          <a:xfrm>
            <a:off x="4963538" y="1166740"/>
            <a:ext cx="3424886" cy="45665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"/>
          <a:stretch/>
        </p:blipFill>
        <p:spPr>
          <a:xfrm>
            <a:off x="755575" y="1166740"/>
            <a:ext cx="3384377" cy="45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081" y="6093296"/>
            <a:ext cx="7777359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manque </a:t>
            </a:r>
            <a:r>
              <a:rPr lang="fr-FR" b="1" dirty="0">
                <a:solidFill>
                  <a:srgbClr val="0070C0"/>
                </a:solidFill>
              </a:rPr>
              <a:t>de maîtrise de la réalisation du plan d'action suite au contamination par les salmonelles dans la viande hachée.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"/>
          <a:stretch/>
        </p:blipFill>
        <p:spPr>
          <a:xfrm>
            <a:off x="1259632" y="1484784"/>
            <a:ext cx="6624736" cy="41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0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5" y="6021288"/>
            <a:ext cx="7777359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le billot était fissuré, le nettoyage est difficile à ce niveau, procéder au rabotage du billot.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94" y="1412776"/>
            <a:ext cx="5652120" cy="42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7" y="5859269"/>
            <a:ext cx="7776865" cy="954107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Poissonnerie: </a:t>
            </a:r>
            <a:r>
              <a:rPr lang="fr-FR" sz="1400" b="1" dirty="0" smtClean="0">
                <a:solidFill>
                  <a:srgbClr val="0070C0"/>
                </a:solidFill>
              </a:rPr>
              <a:t>écaillement </a:t>
            </a:r>
            <a:r>
              <a:rPr lang="fr-FR" sz="1400" b="1" dirty="0">
                <a:solidFill>
                  <a:srgbClr val="0070C0"/>
                </a:solidFill>
              </a:rPr>
              <a:t>du revêtement du </a:t>
            </a:r>
            <a:r>
              <a:rPr lang="fr-FR" sz="1400" b="1" dirty="0" smtClean="0">
                <a:solidFill>
                  <a:srgbClr val="0070C0"/>
                </a:solidFill>
              </a:rPr>
              <a:t>sol au stand.</a:t>
            </a:r>
            <a:endParaRPr lang="fr-FR" sz="1400" b="1" dirty="0">
              <a:solidFill>
                <a:srgbClr val="0070C0"/>
              </a:solidFill>
            </a:endParaRPr>
          </a:p>
          <a:p>
            <a:r>
              <a:rPr lang="fr-FR" sz="1400" b="1" dirty="0">
                <a:solidFill>
                  <a:srgbClr val="0070C0"/>
                </a:solidFill>
              </a:rPr>
              <a:t>Des morceaux de faïence étaient démontés au niveau du mur avoisinant la CF</a:t>
            </a:r>
            <a:r>
              <a:rPr lang="fr-FR" sz="1400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fr-FR" sz="1400" b="1" dirty="0" smtClean="0">
                <a:solidFill>
                  <a:srgbClr val="0070C0"/>
                </a:solidFill>
              </a:rPr>
              <a:t>La douchette du système à pression était défaillante.</a:t>
            </a:r>
          </a:p>
          <a:p>
            <a:r>
              <a:rPr lang="fr-FR" sz="1400" b="1" dirty="0" smtClean="0">
                <a:solidFill>
                  <a:srgbClr val="0070C0"/>
                </a:solidFill>
              </a:rPr>
              <a:t>Le miroir du meuble </a:t>
            </a:r>
            <a:r>
              <a:rPr lang="fr-FR" sz="1400" b="1" dirty="0" smtClean="0">
                <a:solidFill>
                  <a:srgbClr val="0070C0"/>
                </a:solidFill>
              </a:rPr>
              <a:t>négatif </a:t>
            </a:r>
            <a:r>
              <a:rPr lang="fr-FR" sz="1400" b="1" dirty="0" smtClean="0">
                <a:solidFill>
                  <a:srgbClr val="0070C0"/>
                </a:solidFill>
              </a:rPr>
              <a:t>était </a:t>
            </a:r>
            <a:r>
              <a:rPr lang="fr-FR" sz="1400" b="1" dirty="0" smtClean="0">
                <a:solidFill>
                  <a:srgbClr val="0070C0"/>
                </a:solidFill>
              </a:rPr>
              <a:t>fissuré.</a:t>
            </a:r>
            <a:endParaRPr lang="fr-FR" sz="1400" b="1" dirty="0" smtClean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" b="23"/>
          <a:stretch/>
        </p:blipFill>
        <p:spPr>
          <a:xfrm>
            <a:off x="6804248" y="1278278"/>
            <a:ext cx="2016224" cy="26282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"/>
          <a:stretch/>
        </p:blipFill>
        <p:spPr>
          <a:xfrm>
            <a:off x="380641" y="3573016"/>
            <a:ext cx="3837466" cy="20350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" b="165"/>
          <a:stretch/>
        </p:blipFill>
        <p:spPr>
          <a:xfrm>
            <a:off x="401683" y="1356184"/>
            <a:ext cx="3816424" cy="20617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" b="115"/>
          <a:stretch/>
        </p:blipFill>
        <p:spPr>
          <a:xfrm>
            <a:off x="4499992" y="1278278"/>
            <a:ext cx="2022371" cy="33843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3" y="3429000"/>
            <a:ext cx="576065" cy="43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1" y="5982379"/>
            <a:ext cx="8712967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Poissonnerie: les </a:t>
            </a:r>
            <a:r>
              <a:rPr lang="fr-FR" sz="1600" b="1" dirty="0">
                <a:solidFill>
                  <a:srgbClr val="0070C0"/>
                </a:solidFill>
              </a:rPr>
              <a:t>plinthes </a:t>
            </a:r>
            <a:r>
              <a:rPr lang="fr-FR" sz="1600" b="1" dirty="0" smtClean="0">
                <a:solidFill>
                  <a:srgbClr val="0070C0"/>
                </a:solidFill>
              </a:rPr>
              <a:t>fissurées</a:t>
            </a:r>
          </a:p>
          <a:p>
            <a:r>
              <a:rPr lang="fr-FR" sz="1600" b="1" dirty="0" smtClean="0">
                <a:solidFill>
                  <a:srgbClr val="0070C0"/>
                </a:solidFill>
              </a:rPr>
              <a:t>La pelle à glace était rouillée.</a:t>
            </a:r>
          </a:p>
          <a:p>
            <a:r>
              <a:rPr lang="fr-FR" sz="1600" b="1" dirty="0" smtClean="0">
                <a:solidFill>
                  <a:srgbClr val="0070C0"/>
                </a:solidFill>
              </a:rPr>
              <a:t>La jointure de la porte de la CF était endommagée, le table de travail était rouillé.</a:t>
            </a:r>
            <a:endParaRPr lang="fr-FR" sz="1600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"/>
          <a:stretch/>
        </p:blipFill>
        <p:spPr>
          <a:xfrm>
            <a:off x="3427876" y="3861048"/>
            <a:ext cx="3736412" cy="202925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75856" y="1327732"/>
            <a:ext cx="3672408" cy="17412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"/>
          <a:stretch/>
        </p:blipFill>
        <p:spPr>
          <a:xfrm>
            <a:off x="7242501" y="1302902"/>
            <a:ext cx="1433955" cy="22701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"/>
          <a:stretch/>
        </p:blipFill>
        <p:spPr>
          <a:xfrm>
            <a:off x="107504" y="1340768"/>
            <a:ext cx="295611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5" y="6372036"/>
            <a:ext cx="7777359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FLEG: le balisage des bananes était manquant.  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40768"/>
            <a:ext cx="338437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6093296"/>
            <a:ext cx="7777359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Pâtisserie: renforcer le nettoyage du four.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La jointure du four était décollée. 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"/>
          <a:stretch/>
        </p:blipFill>
        <p:spPr>
          <a:xfrm>
            <a:off x="5292080" y="1288320"/>
            <a:ext cx="3109635" cy="451762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"/>
          <a:stretch/>
        </p:blipFill>
        <p:spPr>
          <a:xfrm>
            <a:off x="107504" y="1287642"/>
            <a:ext cx="4680520" cy="28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6095037"/>
            <a:ext cx="7777359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Pâtisserie: présence de gouttelettes d’eau dans certains gâteaux exposés.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" b="91"/>
          <a:stretch/>
        </p:blipFill>
        <p:spPr>
          <a:xfrm>
            <a:off x="4752780" y="1124744"/>
            <a:ext cx="4211708" cy="385326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" b="60"/>
          <a:stretch/>
        </p:blipFill>
        <p:spPr>
          <a:xfrm>
            <a:off x="179512" y="1124744"/>
            <a:ext cx="4248472" cy="38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5" y="6165304"/>
            <a:ext cx="7777359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PLS: le revêtement du meuble d’exposition était décollé.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86" y="1484784"/>
            <a:ext cx="5796136" cy="43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4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5" y="6165304"/>
            <a:ext cx="7777359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PGC: une boite de conserve « Vitto » pour animaux était cabossée.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43808" y="1340768"/>
            <a:ext cx="3492821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2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5805264"/>
            <a:ext cx="7777359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Charcuterie/fromages: la date d’ouverture du bloc « Pizzella » était illisible après découpage.</a:t>
            </a:r>
          </a:p>
          <a:p>
            <a:r>
              <a:rPr lang="fr-FR" b="1" dirty="0" err="1" smtClean="0">
                <a:solidFill>
                  <a:srgbClr val="0070C0"/>
                </a:solidFill>
              </a:rPr>
              <a:t>Absenced’identification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smtClean="0">
                <a:solidFill>
                  <a:srgbClr val="0070C0"/>
                </a:solidFill>
              </a:rPr>
              <a:t>du « Ricotta » Kaiser.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5575" y="1407738"/>
            <a:ext cx="4112793" cy="32902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" b="119"/>
          <a:stretch/>
        </p:blipFill>
        <p:spPr>
          <a:xfrm>
            <a:off x="5148064" y="1412776"/>
            <a:ext cx="3255604" cy="3672408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899592" y="1988840"/>
            <a:ext cx="2088232" cy="115212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699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5" y="6165304"/>
            <a:ext cx="7777359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Charcuterie/fromages: manque de propreté des meubles de rangement.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" b="187"/>
          <a:stretch/>
        </p:blipFill>
        <p:spPr>
          <a:xfrm>
            <a:off x="4211960" y="3530857"/>
            <a:ext cx="3240360" cy="247202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967042" y="1091515"/>
            <a:ext cx="4176958" cy="22403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/>
          <a:stretch/>
        </p:blipFill>
        <p:spPr>
          <a:xfrm>
            <a:off x="251520" y="1102211"/>
            <a:ext cx="342461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7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5" y="6165304"/>
            <a:ext cx="7777359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Traiteur: la vitre du meuble d’exposition était cassée.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"/>
          <a:stretch/>
        </p:blipFill>
        <p:spPr>
          <a:xfrm>
            <a:off x="4716509" y="1268760"/>
            <a:ext cx="4402775" cy="28803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5536" y="1268760"/>
            <a:ext cx="3892443" cy="3672408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 rot="5400000">
            <a:off x="791580" y="1880828"/>
            <a:ext cx="2160240" cy="93610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52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5" y="6165304"/>
            <a:ext cx="7777359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Traiteur: les meubles d’exposition avaient une protection partielle. 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" b="57"/>
          <a:stretch/>
        </p:blipFill>
        <p:spPr>
          <a:xfrm>
            <a:off x="933271" y="1412776"/>
            <a:ext cx="742196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5" y="6165304"/>
            <a:ext cx="7777359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Traiteur: manque de propreté de </a:t>
            </a:r>
            <a:r>
              <a:rPr lang="fr-FR" b="1" dirty="0">
                <a:solidFill>
                  <a:srgbClr val="0070C0"/>
                </a:solidFill>
              </a:rPr>
              <a:t>la </a:t>
            </a:r>
            <a:r>
              <a:rPr lang="fr-FR" b="1" dirty="0" smtClean="0">
                <a:solidFill>
                  <a:srgbClr val="0070C0"/>
                </a:solidFill>
              </a:rPr>
              <a:t>tuyauterie, procéder au nettoyage.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1" b="13250"/>
          <a:stretch/>
        </p:blipFill>
        <p:spPr>
          <a:xfrm>
            <a:off x="1422150" y="1556792"/>
            <a:ext cx="6444208" cy="400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8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5" y="6165304"/>
            <a:ext cx="7777359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le robinet et le bouton poussoir du poste lave-main étaient usés et oxydés.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5" b="6"/>
          <a:stretch/>
        </p:blipFill>
        <p:spPr>
          <a:xfrm>
            <a:off x="5076056" y="1412776"/>
            <a:ext cx="3024336" cy="38802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"/>
          <a:stretch/>
        </p:blipFill>
        <p:spPr>
          <a:xfrm>
            <a:off x="899591" y="1412776"/>
            <a:ext cx="3114435" cy="38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5575" y="6165304"/>
            <a:ext cx="7777359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la date d’ouverture du seau de boyaux n’était pas mentionnée. 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52066" y="1412776"/>
            <a:ext cx="3384376" cy="42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5877272"/>
            <a:ext cx="8307056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Boucherie: le revêtement au niveau du laboratoire était abîmé par la rouille, le revêtement mural était moisi, renforcer le nettoyage à ce niveau.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"/>
          <a:stretch/>
        </p:blipFill>
        <p:spPr>
          <a:xfrm>
            <a:off x="6588224" y="1983088"/>
            <a:ext cx="2088232" cy="28860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" b="123"/>
          <a:stretch/>
        </p:blipFill>
        <p:spPr>
          <a:xfrm>
            <a:off x="858524" y="3501008"/>
            <a:ext cx="2774646" cy="23066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51772" y="1269968"/>
            <a:ext cx="2781398" cy="20553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139952" y="1484784"/>
            <a:ext cx="198255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6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1">
  <a:themeElements>
    <a:clrScheme name="Couche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ouches">
      <a:majorFont>
        <a:latin typeface="Tempus Sans IT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che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uches">
  <a:themeElements>
    <a:clrScheme name="Couche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ouches">
      <a:majorFont>
        <a:latin typeface="Tempus Sans IT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che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10351</TotalTime>
  <Words>297</Words>
  <Application>Microsoft Office PowerPoint</Application>
  <PresentationFormat>Affichage à l'écran (4:3)</PresentationFormat>
  <Paragraphs>29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Tempus Sans ITC</vt:lpstr>
      <vt:lpstr>Wingdings</vt:lpstr>
      <vt:lpstr>Thème1</vt:lpstr>
      <vt:lpstr>Couches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Quali-Consult</dc:creator>
  <cp:keywords>Carrefour</cp:keywords>
  <cp:lastModifiedBy>Mejed Heni</cp:lastModifiedBy>
  <cp:revision>291</cp:revision>
  <cp:lastPrinted>2016-02-08T19:41:58Z</cp:lastPrinted>
  <dcterms:created xsi:type="dcterms:W3CDTF">2014-03-07T09:21:22Z</dcterms:created>
  <dcterms:modified xsi:type="dcterms:W3CDTF">2019-03-03T13:08:58Z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12520650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D6.1.0</vt:lpwstr>
  </property>
</Properties>
</file>