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301" r:id="rId3"/>
    <p:sldId id="305" r:id="rId4"/>
    <p:sldId id="310" r:id="rId5"/>
    <p:sldId id="312" r:id="rId6"/>
    <p:sldId id="313" r:id="rId7"/>
    <p:sldId id="314" r:id="rId8"/>
    <p:sldId id="316" r:id="rId9"/>
    <p:sldId id="317" r:id="rId10"/>
    <p:sldId id="318" r:id="rId11"/>
    <p:sldId id="319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43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24/12/2019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24/12/2019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Ksar </a:t>
            </a:r>
            <a:r>
              <a:rPr lang="fr-FR" altLang="fr-FR" kern="0" dirty="0" err="1" smtClean="0"/>
              <a:t>Hellal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2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3" Target="../media/image22.jpeg" Type="http://schemas.openxmlformats.org/officeDocument/2006/relationships/image"/><Relationship Id="rId2" Target="../media/image2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5.jpeg" Type="http://schemas.openxmlformats.org/officeDocument/2006/relationships/image"/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3" Target="../media/image17.jpeg" Type="http://schemas.openxmlformats.org/officeDocument/2006/relationships/image"/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3" Target="../media/image19.jpeg" Type="http://schemas.openxmlformats.org/officeDocument/2006/relationships/image"/><Relationship Id="rId2" Target="../media/image1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Ksar </a:t>
            </a:r>
            <a:r>
              <a:rPr lang="fr-FR" sz="3600" b="1" dirty="0" err="1" smtClean="0">
                <a:solidFill>
                  <a:srgbClr val="FFC000"/>
                </a:solidFill>
              </a:rPr>
              <a:t>Hellal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9079" y="5769676"/>
            <a:ext cx="2276585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20 décembre </a:t>
            </a:r>
            <a:r>
              <a:rPr lang="fr-FR" b="1" dirty="0" smtClean="0">
                <a:solidFill>
                  <a:srgbClr val="000000"/>
                </a:solidFill>
              </a:rPr>
              <a:t>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6078" y="574659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1043608" y="6021288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Condiments: Exposition des bouteilles d’huile d’olive sans étiquette fournisseur.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7128792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44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827584" y="6021288"/>
            <a:ext cx="759254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PGC</a:t>
            </a:r>
            <a:r>
              <a:rPr lang="fr-FR" altLang="fr-FR" b="1" dirty="0">
                <a:solidFill>
                  <a:srgbClr val="0070C0"/>
                </a:solidFill>
              </a:rPr>
              <a:t>: </a:t>
            </a:r>
            <a:r>
              <a:rPr lang="fr-FR" altLang="fr-FR" b="1" dirty="0" err="1">
                <a:solidFill>
                  <a:srgbClr val="0070C0"/>
                </a:solidFill>
              </a:rPr>
              <a:t>Crevassement</a:t>
            </a:r>
            <a:r>
              <a:rPr lang="fr-FR" altLang="fr-FR" b="1" dirty="0">
                <a:solidFill>
                  <a:srgbClr val="0070C0"/>
                </a:solidFill>
              </a:rPr>
              <a:t> du revêtement des murs et sol de la réserve</a:t>
            </a:r>
            <a:r>
              <a:rPr lang="fr-FR" altLang="fr-FR" b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Manque de rangement des produits par catégories.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64" y="1268760"/>
            <a:ext cx="3960440" cy="453650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3951" y="1268761"/>
            <a:ext cx="3686175" cy="4536503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1547664" y="2276872"/>
            <a:ext cx="1008112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260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827584" y="6021288"/>
            <a:ext cx="764661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Boucherie: Billot de viande rouge fissuré et souillé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Ecaillement du revêtement mural du laboratoire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412776"/>
            <a:ext cx="3960440" cy="439248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4" y="1395520"/>
            <a:ext cx="3686175" cy="4409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58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805346" y="5733256"/>
            <a:ext cx="7583077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Fromage: Présence de piqûres de moisissures sur les emballages des présentoirs prix du meuble froid.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Ecaillement du revêtement du meuble LS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3686175" cy="417646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8004" y="1340768"/>
            <a:ext cx="3924436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8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683567" y="5949280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Fromage: Etiquette UHD illisible pour certains morceaux de fromage</a:t>
            </a:r>
          </a:p>
          <a:p>
            <a:r>
              <a:rPr lang="fr-FR" altLang="fr-FR" b="1" dirty="0">
                <a:solidFill>
                  <a:srgbClr val="0070C0"/>
                </a:solidFill>
              </a:rPr>
              <a:t>Fromage: Plafond avec traces de </a:t>
            </a:r>
            <a:r>
              <a:rPr lang="fr-FR" altLang="fr-FR" b="1" dirty="0" smtClean="0">
                <a:solidFill>
                  <a:srgbClr val="0070C0"/>
                </a:solidFill>
              </a:rPr>
              <a:t>fuite</a:t>
            </a:r>
            <a:endParaRPr lang="fr-FR" alt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683568" y="1340768"/>
            <a:ext cx="3384376" cy="424847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8242" y="1340768"/>
            <a:ext cx="4486206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31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539552" y="6021288"/>
            <a:ext cx="806489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Présence de souillures sur les grilles de la hotte et la rôtissoire. 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Les poignées de la rôtissoire sont démontées.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196752"/>
            <a:ext cx="3686175" cy="460851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9972" y="1196752"/>
            <a:ext cx="4500500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45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1043608" y="6021288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Huile de friture usagée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Ecaillement du revêtement du plafond du rayon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412776"/>
            <a:ext cx="2743200" cy="43924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1920" y="1412776"/>
            <a:ext cx="4536504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69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755576" y="5949280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Pâtisserie: Les appâts ne sont pas protégés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Présence de traces au plafond du laboratoire (au dessus du four)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38460"/>
            <a:ext cx="2952328" cy="4222788"/>
          </a:xfrm>
          <a:prstGeom prst="rect">
            <a:avLst/>
          </a:prstGeom>
        </p:spPr>
      </p:pic>
      <p:cxnSp>
        <p:nvCxnSpPr>
          <p:cNvPr id="4" name="Connecteur droit avec flèche 3"/>
          <p:cNvCxnSpPr/>
          <p:nvPr/>
        </p:nvCxnSpPr>
        <p:spPr>
          <a:xfrm>
            <a:off x="1364196" y="1556792"/>
            <a:ext cx="1011560" cy="576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6876" y="1438460"/>
            <a:ext cx="4361548" cy="4222787"/>
          </a:xfrm>
          <a:prstGeom prst="rect">
            <a:avLst/>
          </a:prstGeom>
        </p:spPr>
      </p:pic>
      <p:cxnSp>
        <p:nvCxnSpPr>
          <p:cNvPr id="7" name="Connecteur droit avec flèche 6"/>
          <p:cNvCxnSpPr/>
          <p:nvPr/>
        </p:nvCxnSpPr>
        <p:spPr>
          <a:xfrm>
            <a:off x="1547664" y="3717032"/>
            <a:ext cx="1011560" cy="576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068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827584" y="5517232"/>
            <a:ext cx="7416824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Poissonnerie: Oxydation de la gaine de fabrique de glace.</a:t>
            </a:r>
          </a:p>
          <a:p>
            <a:r>
              <a:rPr lang="fr-FR" altLang="fr-FR" b="1" dirty="0">
                <a:solidFill>
                  <a:srgbClr val="0070C0"/>
                </a:solidFill>
              </a:rPr>
              <a:t>Entreposage </a:t>
            </a:r>
            <a:r>
              <a:rPr lang="fr-FR" altLang="fr-FR" b="1" dirty="0" smtClean="0">
                <a:solidFill>
                  <a:srgbClr val="0070C0"/>
                </a:solidFill>
              </a:rPr>
              <a:t>des </a:t>
            </a:r>
            <a:r>
              <a:rPr lang="fr-FR" altLang="fr-FR" b="1" dirty="0">
                <a:solidFill>
                  <a:srgbClr val="0070C0"/>
                </a:solidFill>
              </a:rPr>
              <a:t>caisses en </a:t>
            </a:r>
            <a:r>
              <a:rPr lang="fr-FR" altLang="fr-FR" b="1" dirty="0" smtClean="0">
                <a:solidFill>
                  <a:srgbClr val="0070C0"/>
                </a:solidFill>
              </a:rPr>
              <a:t>plastique, abimées, </a:t>
            </a:r>
            <a:r>
              <a:rPr lang="fr-FR" altLang="fr-FR" b="1" dirty="0">
                <a:solidFill>
                  <a:srgbClr val="0070C0"/>
                </a:solidFill>
              </a:rPr>
              <a:t>appartenant aux rayons FLEG &amp; pâtisserie et auparavant maintenues au sol, directement sur la </a:t>
            </a:r>
            <a:r>
              <a:rPr lang="fr-FR" altLang="fr-FR" b="1" dirty="0" smtClean="0">
                <a:solidFill>
                  <a:srgbClr val="0070C0"/>
                </a:solidFill>
              </a:rPr>
              <a:t>glace.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324028"/>
            <a:ext cx="3744416" cy="404918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3968" y="1340767"/>
            <a:ext cx="4392488" cy="4032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67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755576" y="5733256"/>
            <a:ext cx="7657285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Poissonnerie: Chevalets abimés et souillés ou même illisibles.</a:t>
            </a:r>
          </a:p>
          <a:p>
            <a:r>
              <a:rPr lang="fr-FR" altLang="fr-FR" b="1" dirty="0">
                <a:solidFill>
                  <a:srgbClr val="0070C0"/>
                </a:solidFill>
              </a:rPr>
              <a:t>Utilisation de caisses, </a:t>
            </a:r>
            <a:r>
              <a:rPr lang="fr-FR" altLang="fr-FR" b="1" dirty="0" smtClean="0">
                <a:solidFill>
                  <a:srgbClr val="0070C0"/>
                </a:solidFill>
              </a:rPr>
              <a:t>appartenant </a:t>
            </a:r>
            <a:r>
              <a:rPr lang="fr-FR" altLang="fr-FR" b="1" dirty="0">
                <a:solidFill>
                  <a:srgbClr val="0070C0"/>
                </a:solidFill>
              </a:rPr>
              <a:t>au rayon FLEG, comme support au meuble surgelé</a:t>
            </a:r>
            <a:r>
              <a:rPr lang="fr-FR" altLang="fr-FR" b="1" dirty="0" smtClean="0">
                <a:solidFill>
                  <a:srgbClr val="0070C0"/>
                </a:solidFill>
              </a:rPr>
              <a:t>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306648"/>
            <a:ext cx="3600400" cy="428259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822" y="1332872"/>
            <a:ext cx="4157618" cy="4256368"/>
          </a:xfrm>
          <a:prstGeom prst="rect">
            <a:avLst/>
          </a:prstGeom>
        </p:spPr>
      </p:pic>
      <p:cxnSp>
        <p:nvCxnSpPr>
          <p:cNvPr id="5" name="Connecteur droit avec flèche 4"/>
          <p:cNvCxnSpPr/>
          <p:nvPr/>
        </p:nvCxnSpPr>
        <p:spPr>
          <a:xfrm>
            <a:off x="6300192" y="1484784"/>
            <a:ext cx="1152128" cy="15841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2195736" y="1400075"/>
            <a:ext cx="1008112" cy="14139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407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25678</TotalTime>
  <Words>217</Words>
  <Application>Microsoft Office PowerPoint</Application>
  <PresentationFormat>Affichage à l'écran (4:3)</PresentationFormat>
  <Paragraphs>23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358</cp:revision>
  <cp:lastPrinted>2016-02-08T19:41:58Z</cp:lastPrinted>
  <dcterms:created xsi:type="dcterms:W3CDTF">2014-03-07T09:21:22Z</dcterms:created>
  <dcterms:modified xsi:type="dcterms:W3CDTF">2019-12-24T15:27:04Z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366522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