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269" r:id="rId3"/>
    <p:sldId id="283" r:id="rId4"/>
    <p:sldId id="270" r:id="rId5"/>
    <p:sldId id="273" r:id="rId6"/>
    <p:sldId id="272" r:id="rId7"/>
    <p:sldId id="276" r:id="rId8"/>
    <p:sldId id="277" r:id="rId9"/>
    <p:sldId id="279" r:id="rId10"/>
    <p:sldId id="280" r:id="rId11"/>
    <p:sldId id="281" r:id="rId12"/>
    <p:sldId id="282" r:id="rId13"/>
    <p:sldId id="284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88" d="100"/>
          <a:sy n="88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22/08/2017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Ksar </a:t>
            </a:r>
            <a:r>
              <a:rPr lang="fr-FR" altLang="fr-FR" kern="0" dirty="0" err="1" smtClean="0"/>
              <a:t>Hellal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Ksar </a:t>
            </a:r>
            <a:r>
              <a:rPr lang="fr-FR" sz="3600" b="1" dirty="0" err="1" smtClean="0">
                <a:solidFill>
                  <a:srgbClr val="FFC000"/>
                </a:solidFill>
              </a:rPr>
              <a:t>Hellal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4149" y="5769676"/>
            <a:ext cx="198644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24 juillet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86078" y="5746593"/>
            <a:ext cx="3494867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44011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smtClean="0">
                <a:solidFill>
                  <a:srgbClr val="0070C0"/>
                </a:solidFill>
              </a:rPr>
              <a:t>PLS: Dépassement de la DLUO des pains hamberger 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9218" name="Picture 2" descr="https://scontent.ftun6-1.fna.fbcdn.net/v/t34.0-12/20987937_10212683563946662_809324936_n.jpg?oh=6ab95d040c230687d400cda9d1eb7d4b&amp;oe=5998DE80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"/>
          <a:stretch/>
        </p:blipFill>
        <p:spPr bwMode="auto">
          <a:xfrm rot="10800000">
            <a:off x="755575" y="1484313"/>
            <a:ext cx="7416823" cy="4398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cteur droit avec flèche 4"/>
          <p:cNvCxnSpPr/>
          <p:nvPr/>
        </p:nvCxnSpPr>
        <p:spPr>
          <a:xfrm>
            <a:off x="1979712" y="1844824"/>
            <a:ext cx="1728192" cy="1080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7979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6237312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smtClean="0">
                <a:solidFill>
                  <a:srgbClr val="0070C0"/>
                </a:solidFill>
              </a:rPr>
              <a:t>PLS: le revêtement du sol de la chambre froide est crevassé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14338" name="Picture 2" descr="https://scontent.ftun6-1.fna.fbcdn.net/v/t34.0-12/20917048_10212683564306671_1879365771_n.jpg?oh=9bb3e6b5c2f9586a714a3012c285095f&amp;oe=5998D12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313"/>
            <a:ext cx="7200800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7432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44011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smtClean="0">
                <a:solidFill>
                  <a:srgbClr val="0070C0"/>
                </a:solidFill>
              </a:rPr>
              <a:t>FLEG: expostition des fruits et légumes dans le meuble froid des produits laitiers sans séparation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3314" name="Picture 2" descr="https://scontent.ftun6-1.fna.fbcdn.net/v/t34.0-12/20938029_10212683561906611_668919881_n.jpg?oh=d31d4fbff94552ccab62b01578aa2b32&amp;oe=5999D97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508533"/>
            <a:ext cx="7377267" cy="4152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4315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91578" y="6237312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smtClean="0">
                <a:solidFill>
                  <a:srgbClr val="0070C0"/>
                </a:solidFill>
              </a:rPr>
              <a:t>Fromage: absence de la date d’emtame des fromages 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16386" name="Picture 2" descr="https://scontent.fnbe1-1.fna.fbcdn.net/v/t34.0-12/21013283_10212709011582837_1244470503_n.jpg?oh=14547cacabd780bbd9e12e1c26042040&amp;oe=599DB44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043606" y="1484311"/>
            <a:ext cx="7200801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4562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5805264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>
                <a:solidFill>
                  <a:srgbClr val="0070C0"/>
                </a:solidFill>
              </a:rPr>
              <a:t>Boucherie: Stockage des abats de dinde 'Chahia' dans des sacs en plastqiue non apte au contact avec les aliments et sans identification. 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1026" name="Picture 2" descr="https://scontent.ftun6-1.fna.fbcdn.net/v/t34.0-12/20938620_10212683532745882_945941633_n.jpg?oh=ae020089a9aaa27300ff88f3ac661f33&amp;oe=5999E72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664" y="1308984"/>
            <a:ext cx="3944343" cy="4352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content.ftun6-1.fna.fbcdn.net/v/t34.0-12/20937736_10212683533585903_189155584_n.jpg?oh=65d0dcaf5614f34f1281006cf0130b61&amp;oe=59990121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295178"/>
            <a:ext cx="3631180" cy="4366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523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5949280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>
                <a:solidFill>
                  <a:srgbClr val="0070C0"/>
                </a:solidFill>
              </a:rPr>
              <a:t>Boucherie: Certificat de salubrité '</a:t>
            </a:r>
            <a:r>
              <a:rPr lang="fr-FR" altLang="fr-FR" b="1" dirty="0" err="1">
                <a:solidFill>
                  <a:srgbClr val="0070C0"/>
                </a:solidFill>
              </a:rPr>
              <a:t>Sopat</a:t>
            </a:r>
            <a:r>
              <a:rPr lang="fr-FR" altLang="fr-FR" b="1" dirty="0">
                <a:solidFill>
                  <a:srgbClr val="0070C0"/>
                </a:solidFill>
              </a:rPr>
              <a:t>'; absence de mentions des catégories de produits</a:t>
            </a:r>
            <a:r>
              <a:rPr lang="fr-FR" altLang="fr-FR" b="1" dirty="0" smtClean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15362" name="Picture 2" descr="https://scontent.ftun6-1.fna.fbcdn.net/v/t34.0-12/20986589_10212683537145992_988754298_n.jpg?oh=feb6b5ebf87344fb4c19f4aadd67ca8c&amp;oe=599A1A6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313"/>
            <a:ext cx="7344816" cy="4248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0768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6034774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La </a:t>
            </a:r>
            <a:r>
              <a:rPr lang="fr-FR" altLang="fr-FR" b="1" dirty="0">
                <a:solidFill>
                  <a:srgbClr val="0070C0"/>
                </a:solidFill>
              </a:rPr>
              <a:t>poubelle était maintenue dans le laboratoire à coté de la </a:t>
            </a:r>
            <a:r>
              <a:rPr lang="fr-FR" altLang="fr-FR" b="1" dirty="0" smtClean="0">
                <a:solidFill>
                  <a:srgbClr val="0070C0"/>
                </a:solidFill>
              </a:rPr>
              <a:t>table </a:t>
            </a:r>
            <a:r>
              <a:rPr lang="fr-FR" altLang="fr-FR" b="1" dirty="0">
                <a:solidFill>
                  <a:srgbClr val="0070C0"/>
                </a:solidFill>
              </a:rPr>
              <a:t>de découpe.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2050" name="Picture 2" descr="https://scontent.ftun6-1.fna.fbcdn.net/v/t34.0-12/20916146_10212683534265920_1125926539_n.jpg?oh=6dec539b3ed66dfa2d21c4b7a69d3fa0&amp;oe=5998DC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615628"/>
            <a:ext cx="6858000" cy="4247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66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43741" y="5949280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Boucherie: Revêtement du sol écaillé au niveau de la chambre froide et du labo</a:t>
            </a:r>
          </a:p>
        </p:txBody>
      </p:sp>
      <p:pic>
        <p:nvPicPr>
          <p:cNvPr id="4098" name="Picture 2" descr="https://scontent.ftun6-1.fna.fbcdn.net/v/t34.0-12/20916863_10212683533465900_1426350522_n.jpg?oh=119608c75ec0c07df7c7c50f05b611e7&amp;oe=599A0A3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196" y="1484784"/>
            <a:ext cx="3726804" cy="3960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s://scontent.ftun6-1.fna.fbcdn.net/v/t34.0-12/20916987_10212683532785883_286798851_n.jpg?oh=d789a65892b5aa0bde4c5eca41cab294&amp;oe=5999124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6169" y="1484784"/>
            <a:ext cx="3828259" cy="3960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349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9572" y="6309320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smtClean="0">
                <a:solidFill>
                  <a:srgbClr val="0070C0"/>
                </a:solidFill>
              </a:rPr>
              <a:t>Pâtisserie: La protection du plafond n’est pas totale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7170" name="Picture 2" descr="https://scontent.ftun6-1.fna.fbcdn.net/v/t34.0-12/20986336_10212683543986163_1713142318_n.jpg?oh=1ad5ced4fc5af52ff8c55a1acd8db835&amp;oe=5999D2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631564"/>
            <a:ext cx="6858000" cy="4215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979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44011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>
                <a:solidFill>
                  <a:srgbClr val="0070C0"/>
                </a:solidFill>
              </a:rPr>
              <a:t>Traiteur: Les élemnts de la rôtissoire étaient enveloppés par du papier aluminium abimé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194" name="Picture 2" descr="https://scontent.ftun6-1.fna.fbcdn.net/v/t34.0-12/20939081_10212683544066165_2128456654_n.jpg?oh=39244f8a488dbf56cae4ce13b0fb0b82&amp;oe=5998E92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365822"/>
            <a:ext cx="6858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622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6237312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smtClean="0">
                <a:solidFill>
                  <a:srgbClr val="0070C0"/>
                </a:solidFill>
              </a:rPr>
              <a:t>Pâtisserie: Double étiquetage sur les produits ‘Panini normal’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2290" name="Picture 2" descr="https://scontent.ftun6-1.fna.fbcdn.net/v/t34.0-12/20938859_10212683545866210_1772092584_n.jpg?oh=d9faf84a413f204e648d2b31ed44f1a0&amp;oe=5998E31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314"/>
            <a:ext cx="7128792" cy="4216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cteur droit avec flèche 4"/>
          <p:cNvCxnSpPr/>
          <p:nvPr/>
        </p:nvCxnSpPr>
        <p:spPr>
          <a:xfrm>
            <a:off x="2123728" y="2420888"/>
            <a:ext cx="1008112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5112060" y="2151793"/>
            <a:ext cx="1008112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87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44011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smtClean="0">
                <a:solidFill>
                  <a:srgbClr val="0070C0"/>
                </a:solidFill>
              </a:rPr>
              <a:t>Poissonnerie: Les températures d’ambiance des enceintes frigorifiques ne sont pas mentionnées.</a:t>
            </a:r>
            <a:endParaRPr lang="fr-FR" altLang="fr-FR" b="1" dirty="0" smtClean="0">
              <a:solidFill>
                <a:srgbClr val="0070C0"/>
              </a:solidFill>
            </a:endParaRPr>
          </a:p>
        </p:txBody>
      </p:sp>
      <p:pic>
        <p:nvPicPr>
          <p:cNvPr id="10244" name="Picture 4" descr="https://scontent.ftun6-1.fna.fbcdn.net/v/t34.0-12/20937993_10212683563586653_1527613547_n.jpg?oh=3484668a4ba07e809d032bb5da4a3606&amp;oe=5998D1F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84313"/>
            <a:ext cx="7593291" cy="4510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Connecteur droit avec flèche 4"/>
          <p:cNvCxnSpPr/>
          <p:nvPr/>
        </p:nvCxnSpPr>
        <p:spPr>
          <a:xfrm>
            <a:off x="2267744" y="4149080"/>
            <a:ext cx="1080120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5796136" y="4005064"/>
            <a:ext cx="1080120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36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16287</TotalTime>
  <Words>178</Words>
  <Application>Microsoft Office PowerPoint</Application>
  <PresentationFormat>Affichage à l'écran (4:3)</PresentationFormat>
  <Paragraphs>16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288</cp:revision>
  <cp:lastPrinted>2016-02-08T19:41:58Z</cp:lastPrinted>
  <dcterms:created xsi:type="dcterms:W3CDTF">2014-03-07T09:21:22Z</dcterms:created>
  <dcterms:modified xsi:type="dcterms:W3CDTF">2017-08-22T09:32:18Z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599391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