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4"/>
  </p:notesMasterIdLst>
  <p:handoutMasterIdLst>
    <p:handoutMasterId r:id="rId15"/>
  </p:handoutMasterIdLst>
  <p:sldIdLst>
    <p:sldId id="268" r:id="rId3"/>
    <p:sldId id="315" r:id="rId4"/>
    <p:sldId id="316" r:id="rId5"/>
    <p:sldId id="279" r:id="rId6"/>
    <p:sldId id="317" r:id="rId7"/>
    <p:sldId id="322" r:id="rId8"/>
    <p:sldId id="321" r:id="rId9"/>
    <p:sldId id="319" r:id="rId10"/>
    <p:sldId id="320" r:id="rId11"/>
    <p:sldId id="314" r:id="rId12"/>
    <p:sldId id="318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06/03/2017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06/03/2017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3.xml" Type="http://schemas.openxmlformats.org/officeDocument/2006/relationships/slideLayout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17" Target="../media/image2.jpeg" Type="http://schemas.openxmlformats.org/officeDocument/2006/relationships/image"/><Relationship Id="rId2" Target="../slideLayouts/slideLayout2.xml" Type="http://schemas.openxmlformats.org/officeDocument/2006/relationships/slideLayout"/><Relationship Id="rId16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theme/theme1.xml" Type="http://schemas.openxmlformats.org/officeDocument/2006/relationships/theme"/><Relationship Id="rId10" Target="../slideLayouts/slideLayout10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2.xml" Type="http://schemas.openxmlformats.org/officeDocument/2006/relationships/slideLayout"/><Relationship Id="rId13" Target="../slideLayouts/slideLayout27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17.xml" Type="http://schemas.openxmlformats.org/officeDocument/2006/relationships/slideLayout"/><Relationship Id="rId7" Target="../slideLayouts/slideLayout21.xml" Type="http://schemas.openxmlformats.org/officeDocument/2006/relationships/slideLayout"/><Relationship Id="rId12" Target="../slideLayouts/slideLayout26.xml" Type="http://schemas.openxmlformats.org/officeDocument/2006/relationships/slideLayout"/><Relationship Id="rId17" Target="../media/image4.jpeg" Type="http://schemas.openxmlformats.org/officeDocument/2006/relationships/image"/><Relationship Id="rId2" Target="../slideLayouts/slideLayout16.xml" Type="http://schemas.openxmlformats.org/officeDocument/2006/relationships/slideLayout"/><Relationship Id="rId16" Target="../theme/theme2.xml" Type="http://schemas.openxmlformats.org/officeDocument/2006/relationships/theme"/><Relationship Id="rId1" Target="../slideLayouts/slideLayout15.xml" Type="http://schemas.openxmlformats.org/officeDocument/2006/relationships/slideLayout"/><Relationship Id="rId6" Target="../slideLayouts/slideLayout20.xml" Type="http://schemas.openxmlformats.org/officeDocument/2006/relationships/slideLayout"/><Relationship Id="rId11" Target="../slideLayouts/slideLayout25.xml" Type="http://schemas.openxmlformats.org/officeDocument/2006/relationships/slideLayout"/><Relationship Id="rId5" Target="../slideLayouts/slideLayout19.xml" Type="http://schemas.openxmlformats.org/officeDocument/2006/relationships/slideLayout"/><Relationship Id="rId15" Target="../slideLayouts/slideLayout29.xml" Type="http://schemas.openxmlformats.org/officeDocument/2006/relationships/slideLayout"/><Relationship Id="rId10" Target="../slideLayouts/slideLayout24.xml" Type="http://schemas.openxmlformats.org/officeDocument/2006/relationships/slideLayout"/><Relationship Id="rId4" Target="../slideLayouts/slideLayout18.xml" Type="http://schemas.openxmlformats.org/officeDocument/2006/relationships/slideLayout"/><Relationship Id="rId9" Target="../slideLayouts/slideLayout23.xml" Type="http://schemas.openxmlformats.org/officeDocument/2006/relationships/slideLayout"/><Relationship Id="rId14" Target="../slideLayouts/slideLayout2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 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93525" y="5809931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20/02/2017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60870" y="5733256"/>
            <a:ext cx="247054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1520" y="6165304"/>
            <a:ext cx="842493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poissonnerie: décollement du revêtement du plafond </a:t>
            </a:r>
            <a:r>
              <a:rPr lang="fr-FR" b="1" dirty="0" err="1" smtClean="0">
                <a:solidFill>
                  <a:srgbClr val="0070C0"/>
                </a:solidFill>
              </a:rPr>
              <a:t>ch</a:t>
            </a:r>
            <a:r>
              <a:rPr lang="fr-FR" b="1" dirty="0" smtClean="0">
                <a:solidFill>
                  <a:srgbClr val="0070C0"/>
                </a:solidFill>
              </a:rPr>
              <a:t> froide au tour de la conduite de la machine à glaçon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242238" y="6021288"/>
            <a:ext cx="707236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fr-FR" altLang="fr-FR" b="1" dirty="0" smtClean="0">
                <a:solidFill>
                  <a:srgbClr val="0070C0"/>
                </a:solidFill>
              </a:rPr>
              <a:t>Linéaire fromage charcuterie: Présence de givre au niveau du linéaire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766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D:\hend 29 juin\HEND\uhd\ksar hellal\2017\fev 17\photos\IMG_20170220_10425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4176"/>
            <a:ext cx="3675846" cy="490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hend 29 juin\HEND\uhd\ksar hellal\2017\fev 17\photos\IMG_20170220_104249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268759"/>
            <a:ext cx="3672409" cy="489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84200" y="5881688"/>
            <a:ext cx="8559800" cy="69940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tIns="72000" bIns="72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traiteur: assurer le déconditionnement, triage et nettoyage désinfection des œufs a l’ouverture d’un paquet d’</a:t>
            </a:r>
            <a:r>
              <a:rPr lang="fr-FR" altLang="fr-FR" b="1" dirty="0" err="1" smtClean="0">
                <a:solidFill>
                  <a:srgbClr val="0070C0"/>
                </a:solidFill>
                <a:latin typeface="Century Gothic" pitchFamily="34" charset="0"/>
              </a:rPr>
              <a:t>oeufs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461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ksar hellal\2017\fev 17\photos\IMG_20170220_104413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268759"/>
            <a:ext cx="3627518" cy="4836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hend 29 juin\HEND\uhd\ksar hellal\2017\fev 17\photos\IMG_20170220_104407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25080"/>
            <a:ext cx="3528392" cy="4704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84200" y="5881688"/>
            <a:ext cx="8559800" cy="69940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tIns="72000" bIns="72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traiteur: présence dans la chambre froide de poulets </a:t>
            </a:r>
            <a:r>
              <a:rPr lang="fr-FR" altLang="fr-FR" b="1" dirty="0" err="1" smtClean="0">
                <a:solidFill>
                  <a:srgbClr val="0070C0"/>
                </a:solidFill>
                <a:latin typeface="Century Gothic" pitchFamily="34" charset="0"/>
              </a:rPr>
              <a:t>rotis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 et produits panés cuits depuis la veille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60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126" y="126876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584200" y="5881688"/>
            <a:ext cx="8559800" cy="69940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tIns="72000" bIns="72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traiteur: le revêtement du sol est décollé autour du regard d’évacuation des eaux usées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0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84200" y="5881688"/>
            <a:ext cx="8559800" cy="69940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tIns="72000" bIns="72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traiteur: assurer la séparation dans le temps entre la dorure de pizza par les œufs crus et la préparation des sandwichs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 flipH="1" flipV="1">
            <a:off x="6084168" y="4365104"/>
            <a:ext cx="576064" cy="1516584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 flipV="1">
            <a:off x="2627784" y="4568811"/>
            <a:ext cx="576064" cy="186628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33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244669"/>
            <a:ext cx="3635896" cy="4847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76343" y="1073042"/>
            <a:ext cx="4248474" cy="519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99592" y="5814937"/>
            <a:ext cx="7692436" cy="69940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 tIns="72000" bIns="72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fr-FR" altLang="fr-FR" b="1" u="sng" dirty="0" err="1">
                <a:solidFill>
                  <a:srgbClr val="0070C0"/>
                </a:solidFill>
                <a:latin typeface="Century Gothic" pitchFamily="34" charset="0"/>
              </a:rPr>
              <a:t>Boul</a:t>
            </a:r>
            <a:r>
              <a:rPr lang="fr-FR" altLang="fr-FR" b="1" u="sng" dirty="0">
                <a:solidFill>
                  <a:srgbClr val="0070C0"/>
                </a:solidFill>
                <a:latin typeface="Century Gothic" pitchFamily="34" charset="0"/>
              </a:rPr>
              <a:t>/pat: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Présence de fientes d’oiseaux sous le four et sur les murs. </a:t>
            </a:r>
          </a:p>
          <a:p>
            <a:pPr algn="just" eaLnBrk="1" hangingPunct="1"/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Accès d’oiseaux au labo par les trous situés au niveau du plafond 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1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4744"/>
            <a:ext cx="3852174" cy="513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917326" y="668694"/>
            <a:ext cx="3600401" cy="4800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84200" y="5881688"/>
            <a:ext cx="8559800" cy="70008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tIns="72000" bIns="72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fr-FR" altLang="fr-FR" b="1" dirty="0" err="1">
                <a:solidFill>
                  <a:srgbClr val="0070C0"/>
                </a:solidFill>
                <a:latin typeface="Century Gothic" pitchFamily="34" charset="0"/>
              </a:rPr>
              <a:t>Boul</a:t>
            </a:r>
            <a:r>
              <a:rPr lang="fr-FR" altLang="fr-FR" b="1" dirty="0">
                <a:solidFill>
                  <a:srgbClr val="0070C0"/>
                </a:solidFill>
                <a:latin typeface="Century Gothic" pitchFamily="34" charset="0"/>
              </a:rPr>
              <a:t>/pat: étiquetage non conforme du produit nougat </a:t>
            </a:r>
            <a:r>
              <a:rPr lang="fr-FR" altLang="fr-FR" b="1" dirty="0" err="1">
                <a:solidFill>
                  <a:srgbClr val="0070C0"/>
                </a:solidFill>
                <a:latin typeface="Century Gothic" pitchFamily="34" charset="0"/>
              </a:rPr>
              <a:t>kehili</a:t>
            </a:r>
            <a:r>
              <a:rPr lang="fr-FR" altLang="fr-FR" b="1" dirty="0">
                <a:solidFill>
                  <a:srgbClr val="0070C0"/>
                </a:solidFill>
                <a:latin typeface="Century Gothic" pitchFamily="34" charset="0"/>
              </a:rPr>
              <a:t> manque d’indication du sésame, arachides, et fruits secs (allergènes majeurs)</a:t>
            </a:r>
          </a:p>
        </p:txBody>
      </p:sp>
    </p:spTree>
    <p:extLst>
      <p:ext uri="{BB962C8B-B14F-4D97-AF65-F5344CB8AC3E}">
        <p14:creationId xmlns:p14="http://schemas.microsoft.com/office/powerpoint/2010/main" val="423207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81672" y="578768"/>
            <a:ext cx="45720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0" y="5881688"/>
            <a:ext cx="9144000" cy="976403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 tIns="72000" bIns="72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0070C0"/>
                </a:solidFill>
                <a:latin typeface="Century Gothic" pitchFamily="34" charset="0"/>
              </a:rPr>
              <a:t>Boucherie </a:t>
            </a:r>
            <a:r>
              <a:rPr lang="fr-FR" b="1" dirty="0">
                <a:solidFill>
                  <a:srgbClr val="0070C0"/>
                </a:solidFill>
                <a:latin typeface="Century Gothic" pitchFamily="34" charset="0"/>
              </a:rPr>
              <a:t>LS: Présence dans la chambre froide </a:t>
            </a:r>
            <a:r>
              <a:rPr lang="fr-FR" b="1" dirty="0" smtClean="0">
                <a:solidFill>
                  <a:srgbClr val="0070C0"/>
                </a:solidFill>
                <a:latin typeface="Century Gothic" pitchFamily="34" charset="0"/>
              </a:rPr>
              <a:t>de </a:t>
            </a:r>
            <a:r>
              <a:rPr lang="fr-FR" b="1" dirty="0">
                <a:solidFill>
                  <a:srgbClr val="0070C0"/>
                </a:solidFill>
                <a:latin typeface="Century Gothic" pitchFamily="34" charset="0"/>
              </a:rPr>
              <a:t>viandes bovines </a:t>
            </a:r>
            <a:r>
              <a:rPr lang="fr-FR" b="1" dirty="0" smtClean="0">
                <a:solidFill>
                  <a:srgbClr val="0070C0"/>
                </a:solidFill>
                <a:latin typeface="Century Gothic" pitchFamily="34" charset="0"/>
              </a:rPr>
              <a:t>de parage , de restes de viandes hachées oxydées et de barquettes de viandes hachées retirés </a:t>
            </a:r>
            <a:r>
              <a:rPr lang="fr-FR" b="1" dirty="0">
                <a:solidFill>
                  <a:srgbClr val="0070C0"/>
                </a:solidFill>
                <a:latin typeface="Century Gothic" pitchFamily="34" charset="0"/>
              </a:rPr>
              <a:t>du rayon (</a:t>
            </a:r>
            <a:r>
              <a:rPr lang="fr-FR" b="1" dirty="0" smtClean="0">
                <a:solidFill>
                  <a:srgbClr val="0070C0"/>
                </a:solidFill>
                <a:latin typeface="Century Gothic" pitchFamily="34" charset="0"/>
              </a:rPr>
              <a:t>périmés DLC 20/02/17) destinés à </a:t>
            </a:r>
            <a:r>
              <a:rPr lang="fr-FR" b="1" dirty="0">
                <a:solidFill>
                  <a:srgbClr val="0070C0"/>
                </a:solidFill>
                <a:latin typeface="Century Gothic" pitchFamily="34" charset="0"/>
              </a:rPr>
              <a:t>la fabrication de </a:t>
            </a:r>
            <a:r>
              <a:rPr lang="fr-FR" b="1" dirty="0" smtClean="0">
                <a:solidFill>
                  <a:srgbClr val="0070C0"/>
                </a:solidFill>
                <a:latin typeface="Century Gothic" pitchFamily="34" charset="0"/>
              </a:rPr>
              <a:t>merguez,</a:t>
            </a:r>
            <a:endParaRPr 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sp>
        <p:nvSpPr>
          <p:cNvPr id="3" name="Ellipse 2"/>
          <p:cNvSpPr/>
          <p:nvPr/>
        </p:nvSpPr>
        <p:spPr>
          <a:xfrm>
            <a:off x="5796136" y="4509120"/>
            <a:ext cx="1296144" cy="108012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059832" y="4537826"/>
            <a:ext cx="1296144" cy="108012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4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539551" y="3356992"/>
            <a:ext cx="3826161" cy="125340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 tIns="72000" bIns="72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fr-FR" altLang="fr-FR" b="1" dirty="0" smtClean="0">
                <a:solidFill>
                  <a:srgbClr val="0070C0"/>
                </a:solidFill>
                <a:latin typeface="Century Gothic" pitchFamily="34" charset="0"/>
              </a:rPr>
              <a:t>Boucherie LS: pour les viandes rouges la DLC du fournisseur est 11/02/17 alors que DLC sur les étiquettes balance est 12/02/17</a:t>
            </a:r>
            <a:endParaRPr lang="fr-FR" alt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pic>
        <p:nvPicPr>
          <p:cNvPr id="1026" name="Picture 2" descr="D:\hend 29 juin\HEND\uhd\ksar hellal\2017\fev 17\photos\WHQEP6hK8d4EFLb7bFy522Rb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712" y="1052735"/>
            <a:ext cx="4778287" cy="5805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lipse 5"/>
          <p:cNvSpPr/>
          <p:nvPr/>
        </p:nvSpPr>
        <p:spPr>
          <a:xfrm>
            <a:off x="4067944" y="1844824"/>
            <a:ext cx="5184576" cy="648072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97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12032</TotalTime>
  <Words>226</Words>
  <Application>Microsoft Office PowerPoint</Application>
  <PresentationFormat>Affichage à l'écran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260</cp:revision>
  <cp:lastPrinted>2016-02-08T19:41:58Z</cp:lastPrinted>
  <dcterms:created xsi:type="dcterms:W3CDTF">2014-03-07T09:21:22Z</dcterms:created>
  <dcterms:modified xsi:type="dcterms:W3CDTF">2017-03-06T13:06:33Z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662490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