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68" r:id="rId2"/>
    <p:sldId id="351" r:id="rId3"/>
    <p:sldId id="352" r:id="rId4"/>
    <p:sldId id="353" r:id="rId5"/>
    <p:sldId id="357" r:id="rId6"/>
    <p:sldId id="358" r:id="rId7"/>
    <p:sldId id="359" r:id="rId8"/>
    <p:sldId id="360" r:id="rId9"/>
    <p:sldId id="363" r:id="rId10"/>
    <p:sldId id="364" r:id="rId11"/>
    <p:sldId id="365" r:id="rId12"/>
    <p:sldId id="368" r:id="rId13"/>
    <p:sldId id="355" r:id="rId14"/>
    <p:sldId id="369" r:id="rId15"/>
    <p:sldId id="370" r:id="rId16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07/11/2019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07/11/2019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Korba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 ?><Relationships xmlns="http://schemas.openxmlformats.org/package/2006/relationships"><Relationship Id="rId3" Target="../media/image19.jpeg" Type="http://schemas.openxmlformats.org/officeDocument/2006/relationships/image"/><Relationship Id="rId2" Target="../media/image1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1.xml.rels><?xml version="1.0" encoding="UTF-8" standalone="yes" ?><Relationships xmlns="http://schemas.openxmlformats.org/package/2006/relationships"><Relationship Id="rId2" Target="../media/image2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2.xml.rels><?xml version="1.0" encoding="UTF-8" standalone="yes" ?><Relationships xmlns="http://schemas.openxmlformats.org/package/2006/relationships"><Relationship Id="rId2" Target="../media/image2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3.xml.rels><?xml version="1.0" encoding="UTF-8" standalone="yes" ?><Relationships xmlns="http://schemas.openxmlformats.org/package/2006/relationships"><Relationship Id="rId2" Target="../media/image22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4.xml.rels><?xml version="1.0" encoding="UTF-8" standalone="yes" ?><Relationships xmlns="http://schemas.openxmlformats.org/package/2006/relationships"><Relationship Id="rId3" Target="../media/image24.jpeg" Type="http://schemas.openxmlformats.org/officeDocument/2006/relationships/image"/><Relationship Id="rId2" Target="../media/image23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5.xml.rels><?xml version="1.0" encoding="UTF-8" standalone="yes" ?><Relationships xmlns="http://schemas.openxmlformats.org/package/2006/relationships"><Relationship Id="rId3" Target="../media/image26.jpeg" Type="http://schemas.openxmlformats.org/officeDocument/2006/relationships/image"/><Relationship Id="rId2" Target="../media/image2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.xml.rels><?xml version="1.0" encoding="UTF-8" standalone="yes" ?><Relationships xmlns="http://schemas.openxmlformats.org/package/2006/relationships"><Relationship Id="rId3" Target="../media/image5.jpeg" Type="http://schemas.openxmlformats.org/officeDocument/2006/relationships/image"/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3" Target="../media/image7.jpeg" Type="http://schemas.openxmlformats.org/officeDocument/2006/relationships/image"/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3" Target="../media/image9.jpeg" Type="http://schemas.openxmlformats.org/officeDocument/2006/relationships/image"/><Relationship Id="rId2" Target="../media/image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3" Target="../media/image11.jpeg" Type="http://schemas.openxmlformats.org/officeDocument/2006/relationships/image"/><Relationship Id="rId2" Target="../media/image1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12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3" Target="../media/image15.jpeg" Type="http://schemas.openxmlformats.org/officeDocument/2006/relationships/image"/><Relationship Id="rId2" Target="../media/image1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2" Target="../media/image1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2" Target="../media/image1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Korba</a:t>
            </a:r>
          </a:p>
        </p:txBody>
      </p:sp>
      <p:sp>
        <p:nvSpPr>
          <p:cNvPr id="5" name="Rectangle 4"/>
          <p:cNvSpPr/>
          <p:nvPr/>
        </p:nvSpPr>
        <p:spPr>
          <a:xfrm>
            <a:off x="772676" y="5769676"/>
            <a:ext cx="2289409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Le 22 octobre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932039" y="5515759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10998" y="5805264"/>
            <a:ext cx="7776864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Pâtisserie: Manque de protection des chemins de câbles électriques au laboratoire.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Accumulation de cadavres d’insectes sous le cache du tube néon.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998" y="1340768"/>
            <a:ext cx="3686175" cy="424847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1022" y="1340768"/>
            <a:ext cx="3686175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72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19572" y="5949280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Pâtisserie: Entreposage d’un meuble destiné à l’exposition des poissons dans le laboratoire pâtisserie.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610" y="1412776"/>
            <a:ext cx="7438787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30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19572" y="5949280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FLEG: présence de cadavres d’insectes et souillures sous les portes étiquettes.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632" y="1412776"/>
            <a:ext cx="6840760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6683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19572" y="5949280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Condiments: Le meuble froid est souillé et </a:t>
            </a:r>
            <a:r>
              <a:rPr lang="fr-FR" sz="1600" b="1" dirty="0" smtClean="0">
                <a:solidFill>
                  <a:srgbClr val="0070C0"/>
                </a:solidFill>
              </a:rPr>
              <a:t>écaillé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450111"/>
            <a:ext cx="7322579" cy="4067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047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19572" y="5949280"/>
            <a:ext cx="7776864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FLEG: Accumulation de </a:t>
            </a:r>
            <a:r>
              <a:rPr lang="fr-FR" sz="1600" b="1" dirty="0" smtClean="0">
                <a:solidFill>
                  <a:srgbClr val="0070C0"/>
                </a:solidFill>
              </a:rPr>
              <a:t>mouches de vinaigre </a:t>
            </a:r>
            <a:r>
              <a:rPr lang="fr-FR" sz="1600" b="1" dirty="0" smtClean="0">
                <a:solidFill>
                  <a:srgbClr val="0070C0"/>
                </a:solidFill>
              </a:rPr>
              <a:t>dans la réserve de stockage </a:t>
            </a:r>
            <a:r>
              <a:rPr lang="fr-FR" sz="1600" b="1" dirty="0" smtClean="0">
                <a:solidFill>
                  <a:srgbClr val="0070C0"/>
                </a:solidFill>
              </a:rPr>
              <a:t>des tubercules</a:t>
            </a:r>
            <a:r>
              <a:rPr lang="fr-FR" sz="1600" b="1" dirty="0">
                <a:solidFill>
                  <a:srgbClr val="0070C0"/>
                </a:solidFill>
              </a:rPr>
              <a:t> </a:t>
            </a:r>
            <a:r>
              <a:rPr lang="fr-FR" sz="1600" b="1" dirty="0" smtClean="0">
                <a:solidFill>
                  <a:srgbClr val="0070C0"/>
                </a:solidFill>
              </a:rPr>
              <a:t>et sur les</a:t>
            </a:r>
            <a:r>
              <a:rPr lang="fr-FR" sz="1600" b="1" dirty="0" smtClean="0">
                <a:solidFill>
                  <a:srgbClr val="0070C0"/>
                </a:solidFill>
              </a:rPr>
              <a:t> </a:t>
            </a:r>
            <a:r>
              <a:rPr lang="fr-FR" sz="1600" b="1" dirty="0" smtClean="0">
                <a:solidFill>
                  <a:srgbClr val="0070C0"/>
                </a:solidFill>
              </a:rPr>
              <a:t>pots de ricotta stockés à ce </a:t>
            </a:r>
            <a:r>
              <a:rPr lang="fr-FR" sz="1600" b="1" dirty="0" smtClean="0">
                <a:solidFill>
                  <a:srgbClr val="0070C0"/>
                </a:solidFill>
              </a:rPr>
              <a:t>niveau.</a:t>
            </a:r>
            <a:endParaRPr lang="fr-FR" sz="1600" b="1" dirty="0" smtClean="0">
              <a:solidFill>
                <a:srgbClr val="0070C0"/>
              </a:solidFill>
            </a:endParaRPr>
          </a:p>
          <a:p>
            <a:r>
              <a:rPr lang="fr-FR" sz="1600" b="1" dirty="0" smtClean="0">
                <a:solidFill>
                  <a:srgbClr val="0070C0"/>
                </a:solidFill>
              </a:rPr>
              <a:t>Présence de souillures sous les caisses de légumes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572" y="1412776"/>
            <a:ext cx="3204356" cy="424847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4362" y="1387981"/>
            <a:ext cx="4251920" cy="4273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555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15678" y="6309320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R</a:t>
            </a:r>
            <a:r>
              <a:rPr lang="fr-FR" sz="1600" b="1" dirty="0" smtClean="0">
                <a:solidFill>
                  <a:srgbClr val="0070C0"/>
                </a:solidFill>
              </a:rPr>
              <a:t>éception: </a:t>
            </a:r>
            <a:r>
              <a:rPr lang="fr-FR" sz="1600" b="1" dirty="0" err="1" smtClean="0">
                <a:solidFill>
                  <a:srgbClr val="0070C0"/>
                </a:solidFill>
              </a:rPr>
              <a:t>Crevassement</a:t>
            </a:r>
            <a:r>
              <a:rPr lang="fr-FR" sz="1600" b="1" dirty="0" smtClean="0">
                <a:solidFill>
                  <a:srgbClr val="0070C0"/>
                </a:solidFill>
              </a:rPr>
              <a:t> du sol de la zone de réception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989" y="1340768"/>
            <a:ext cx="3686175" cy="475252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3240" y="1340769"/>
            <a:ext cx="3686175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077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19572" y="5949280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Fromage: Double étiquetage des paquets de fromage râpé (DLC </a:t>
            </a:r>
            <a:r>
              <a:rPr lang="fr-FR" sz="1600" b="1" dirty="0" smtClean="0">
                <a:solidFill>
                  <a:srgbClr val="0070C0"/>
                </a:solidFill>
              </a:rPr>
              <a:t>différentes)</a:t>
            </a:r>
            <a:endParaRPr lang="fr-FR" sz="1600" b="1" dirty="0" smtClean="0">
              <a:solidFill>
                <a:srgbClr val="0070C0"/>
              </a:solidFill>
            </a:endParaRPr>
          </a:p>
          <a:p>
            <a:r>
              <a:rPr lang="fr-FR" sz="1600" b="1" dirty="0" smtClean="0">
                <a:solidFill>
                  <a:srgbClr val="0070C0"/>
                </a:solidFill>
              </a:rPr>
              <a:t>Etiquettes de certains morceaux de fromage </a:t>
            </a:r>
            <a:r>
              <a:rPr lang="fr-FR" sz="1600" b="1" dirty="0" smtClean="0">
                <a:solidFill>
                  <a:srgbClr val="0070C0"/>
                </a:solidFill>
              </a:rPr>
              <a:t>illisibles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526715" y="1533625"/>
            <a:ext cx="4392490" cy="4006776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0261" y="1332871"/>
            <a:ext cx="3686175" cy="4400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31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10604" y="5949280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Fromage: Egouttage du condensat </a:t>
            </a:r>
            <a:r>
              <a:rPr lang="fr-FR" sz="1600" b="1" dirty="0" smtClean="0">
                <a:solidFill>
                  <a:srgbClr val="0070C0"/>
                </a:solidFill>
              </a:rPr>
              <a:t>aux</a:t>
            </a:r>
            <a:r>
              <a:rPr lang="fr-FR" sz="1600" b="1" dirty="0" smtClean="0">
                <a:solidFill>
                  <a:srgbClr val="0070C0"/>
                </a:solidFill>
              </a:rPr>
              <a:t> </a:t>
            </a:r>
            <a:r>
              <a:rPr lang="fr-FR" sz="1600" b="1" dirty="0" smtClean="0">
                <a:solidFill>
                  <a:srgbClr val="0070C0"/>
                </a:solidFill>
              </a:rPr>
              <a:t>meubles des fromages et charcuteries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7984" y="1340768"/>
            <a:ext cx="3923659" cy="4464496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604" y="1340768"/>
            <a:ext cx="3429347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7575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19572" y="5949280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Fromage: Les câbles électriques ne sont pas protégés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L’afficheur du meuble fromage est non fonctionnel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572" y="1329103"/>
            <a:ext cx="4428492" cy="396044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2080" y="1296449"/>
            <a:ext cx="3204356" cy="3983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509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19572" y="5949280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b="1" dirty="0" lang="fr-FR" smtClean="0" sz="1600">
                <a:solidFill>
                  <a:srgbClr val="0070C0"/>
                </a:solidFill>
              </a:rPr>
              <a:t>Fromage: la température du fromage blanc est 8,2°C</a:t>
            </a:r>
          </a:p>
          <a:p>
            <a:r>
              <a:rPr b="1" dirty="0" lang="fr-FR" smtClean="0" sz="1600">
                <a:solidFill>
                  <a:srgbClr val="0070C0"/>
                </a:solidFill>
              </a:rPr>
              <a:t>Le fromage n’a pas été </a:t>
            </a:r>
            <a:r>
              <a:rPr b="1" dirty="0" lang="fr-FR" smtClean="0" sz="1600">
                <a:solidFill>
                  <a:srgbClr val="0070C0"/>
                </a:solidFill>
              </a:rPr>
              <a:t>retiré </a:t>
            </a:r>
            <a:r>
              <a:rPr b="1" dirty="0" lang="fr-FR" smtClean="0" sz="1600">
                <a:solidFill>
                  <a:srgbClr val="0070C0"/>
                </a:solidFill>
              </a:rPr>
              <a:t>selon la date de retrait prévue</a:t>
            </a:r>
            <a:endParaRPr b="1" dirty="0" lang="fr-FR" sz="160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tretch/>
        </p:blipFill>
        <p:spPr>
          <a:xfrm>
            <a:off x="712035" y="1340768"/>
            <a:ext cx="2707838" cy="417646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/>
          <a:srcRect r="11"/>
          <a:stretch/>
        </p:blipFill>
        <p:spPr>
          <a:xfrm>
            <a:off x="3450544" y="1304764"/>
            <a:ext cx="5233449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480996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19572" y="5949280"/>
            <a:ext cx="7776864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Fromage: Stockage des boudins de charcuterie dans la partie prévue pour les poulets marinés.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La zone des produits casse des fromages n’est pas identifiée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572" y="1412776"/>
            <a:ext cx="3852428" cy="439248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024" y="1412776"/>
            <a:ext cx="3708412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036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12821" y="5733256"/>
            <a:ext cx="7776864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Le meuble d’exposition à température ambiante est partiellement protégé</a:t>
            </a:r>
          </a:p>
          <a:p>
            <a:r>
              <a:rPr lang="fr-FR" sz="1600" b="1" dirty="0" err="1" smtClean="0">
                <a:solidFill>
                  <a:srgbClr val="0070C0"/>
                </a:solidFill>
              </a:rPr>
              <a:t>Crevassement</a:t>
            </a:r>
            <a:r>
              <a:rPr lang="fr-FR" sz="1600" b="1" dirty="0" smtClean="0">
                <a:solidFill>
                  <a:srgbClr val="0070C0"/>
                </a:solidFill>
              </a:rPr>
              <a:t> du revêtement du sol du laboratoire.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362" y="1412776"/>
            <a:ext cx="3697622" cy="403244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9593" y="1412776"/>
            <a:ext cx="3686175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99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74404" y="6021288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Accumulation de résidus de graisse sur les grilles de la hotte et au dessus du four</a:t>
            </a:r>
            <a:r>
              <a:rPr lang="fr-FR" sz="1600" b="1" dirty="0" smtClean="0">
                <a:solidFill>
                  <a:srgbClr val="0070C0"/>
                </a:solidFill>
              </a:rPr>
              <a:t>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256" y="1382783"/>
            <a:ext cx="7507160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350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19572" y="5949280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</a:t>
            </a:r>
            <a:r>
              <a:rPr lang="fr-FR" sz="1600" b="1" dirty="0" smtClean="0">
                <a:solidFill>
                  <a:srgbClr val="0070C0"/>
                </a:solidFill>
              </a:rPr>
              <a:t>: </a:t>
            </a:r>
            <a:r>
              <a:rPr lang="fr-FR" sz="1600" b="1" dirty="0" smtClean="0">
                <a:solidFill>
                  <a:srgbClr val="0070C0"/>
                </a:solidFill>
              </a:rPr>
              <a:t>Présence de signe de rupture de la chaîne froide sur les cartons </a:t>
            </a:r>
            <a:r>
              <a:rPr lang="fr-FR" sz="1600" b="1" dirty="0" smtClean="0">
                <a:solidFill>
                  <a:srgbClr val="0070C0"/>
                </a:solidFill>
              </a:rPr>
              <a:t>des produits surgelés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412776"/>
            <a:ext cx="7272808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04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24287</TotalTime>
  <Words>265</Words>
  <Application>Microsoft Office PowerPoint</Application>
  <PresentationFormat>Affichage à l'écran (4:3)</PresentationFormat>
  <Paragraphs>25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358</cp:revision>
  <cp:lastPrinted>2016-02-08T19:41:58Z</cp:lastPrinted>
  <dcterms:created xsi:type="dcterms:W3CDTF">2014-03-07T09:21:22Z</dcterms:created>
  <dcterms:modified xsi:type="dcterms:W3CDTF">2019-11-07T12:22:26Z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440476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