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2"/>
  </p:notesMasterIdLst>
  <p:handoutMasterIdLst>
    <p:handoutMasterId r:id="rId33"/>
  </p:handoutMasterIdLst>
  <p:sldIdLst>
    <p:sldId id="268" r:id="rId3"/>
    <p:sldId id="324" r:id="rId4"/>
    <p:sldId id="325" r:id="rId5"/>
    <p:sldId id="326" r:id="rId6"/>
    <p:sldId id="327" r:id="rId7"/>
    <p:sldId id="328" r:id="rId8"/>
    <p:sldId id="330" r:id="rId9"/>
    <p:sldId id="329" r:id="rId10"/>
    <p:sldId id="331" r:id="rId11"/>
    <p:sldId id="332" r:id="rId12"/>
    <p:sldId id="333" r:id="rId13"/>
    <p:sldId id="335" r:id="rId14"/>
    <p:sldId id="338" r:id="rId15"/>
    <p:sldId id="344" r:id="rId16"/>
    <p:sldId id="336" r:id="rId17"/>
    <p:sldId id="342" r:id="rId18"/>
    <p:sldId id="341" r:id="rId19"/>
    <p:sldId id="345" r:id="rId20"/>
    <p:sldId id="352" r:id="rId21"/>
    <p:sldId id="353" r:id="rId22"/>
    <p:sldId id="347" r:id="rId23"/>
    <p:sldId id="346" r:id="rId24"/>
    <p:sldId id="348" r:id="rId25"/>
    <p:sldId id="349" r:id="rId26"/>
    <p:sldId id="354" r:id="rId27"/>
    <p:sldId id="337" r:id="rId28"/>
    <p:sldId id="350" r:id="rId29"/>
    <p:sldId id="343" r:id="rId30"/>
    <p:sldId id="340" r:id="rId3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20/09/2017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Sousse</a:t>
            </a:r>
            <a:r>
              <a:rPr lang="fr-FR" altLang="fr-FR" kern="0" baseline="0" dirty="0" smtClean="0"/>
              <a:t> Khezama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Sousse Khezama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667" y="5877272"/>
            <a:ext cx="2611612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08 septembre 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8816" y="5722234"/>
            <a:ext cx="3494867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CHOUCHENE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15752" y="5733256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Des </a:t>
            </a:r>
            <a:r>
              <a:rPr lang="fr-FR" b="1" dirty="0">
                <a:solidFill>
                  <a:srgbClr val="0070C0"/>
                </a:solidFill>
              </a:rPr>
              <a:t>poulets rôtis casse ont été gardés avec les produits conformes sans </a:t>
            </a:r>
            <a:r>
              <a:rPr lang="fr-FR" b="1" dirty="0" smtClean="0">
                <a:solidFill>
                  <a:srgbClr val="0070C0"/>
                </a:solidFill>
              </a:rPr>
              <a:t>identification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et isolement des produits conformes.</a:t>
            </a:r>
          </a:p>
          <a:p>
            <a:r>
              <a:rPr lang="fr-FR" b="1" dirty="0">
                <a:solidFill>
                  <a:srgbClr val="0070C0"/>
                </a:solidFill>
              </a:rPr>
              <a:t>Le </a:t>
            </a:r>
            <a:r>
              <a:rPr lang="fr-FR" b="1" dirty="0" smtClean="0">
                <a:solidFill>
                  <a:srgbClr val="0070C0"/>
                </a:solidFill>
              </a:rPr>
              <a:t>fromage râpé </a:t>
            </a:r>
            <a:r>
              <a:rPr lang="fr-FR" b="1" dirty="0">
                <a:solidFill>
                  <a:srgbClr val="0070C0"/>
                </a:solidFill>
              </a:rPr>
              <a:t>était dépourvu de protection et d'identification.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9218" name="Picture 2" descr="https://scontent.ftun2-1.fna.fbcdn.net/v/t34.0-12/21850623_10212943497364835_362521620_n.jpg?oh=2ee8c909d43e71d19c0a526fa2f4cac1&amp;oe=59C58C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88461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ontent.ftun2-1.fna.fbcdn.net/v/t34.0-12/21912974_10212943497884848_1411209280_n.jpg?oh=d5278ea28a1a70da5a84d8bba611ab75&amp;oe=59C4AC4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322600"/>
            <a:ext cx="3564396" cy="41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60891" y="6237312"/>
            <a:ext cx="7455525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Température des sandwiches est 9,6°C &gt; 6°C.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https://scontent.ftun2-1.fna.fbcdn.net/v/t34.0-12/21849295_10212943497684843_28234929_n.jpg?oh=36062a7338de4a6920093baa85202749&amp;oe=59C569B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91" y="1484313"/>
            <a:ext cx="7455525" cy="446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2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55576" y="6021288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Présence de piqûres de moisissures sur les grilles de l’évaporateur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 descr="https://scontent.ftun2-1.fna.fbcdn.net/v/t34.0-12/21849253_10212943497004826_1044396897_n.jpg?oh=fee6dde737d25f56441b5694df8d89c8&amp;oe=59C45EE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168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21850" y="6309320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Manque de glaçage sur les poissons sur l’étal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 descr="https://scontent.ftun2-1.fna.fbcdn.net/v/t34.0-12/21905541_10212943750531164_389260345_n.jpg?oh=09471aec0e65f08e79c264273781fa44&amp;oe=59C4578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40" y="1556792"/>
            <a:ext cx="7484276" cy="42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55576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La vérification de la température à cœur des produits de la mer sur l’étal n’est pas réalisée.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14338" name="Picture 2" descr="https://scontent.ftun2-1.fna.fbcdn.net/v/t34.0-12/21919467_10212943751771195_117707693_n.jpg?oh=77a7d95a336e14e43c31d9e10c694a00&amp;oe=59C4779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7280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>
            <a:off x="4427984" y="2060848"/>
            <a:ext cx="936104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55576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Revêtement du solde la chambre froide positive écaillé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 descr="https://scontent.ftun2-1.fna.fbcdn.net/v/t34.0-12/21905570_10212943750091153_92289791_n.jpg?oh=1d584760c2c71950956eae970e3b41f4&amp;oe=59C58F3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008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5923591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Poissonnerie: Présence de rouille sur la gaine de la fabrique de glace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8194" name="Picture 2" descr="https://scontent.ftun2-1.fna.fbcdn.net/v/t34.0-12/21903698_10212943751611191_1604848365_n.jpg?oh=f62bbf53c044921d0adb1b1293150390&amp;oe=59C4899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728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1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83568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des </a:t>
            </a:r>
            <a:r>
              <a:rPr lang="fr-FR" b="1" dirty="0">
                <a:solidFill>
                  <a:srgbClr val="0070C0"/>
                </a:solidFill>
              </a:rPr>
              <a:t>souillures de texture collante et des restes de bâtonnets de glace </a:t>
            </a:r>
            <a:r>
              <a:rPr lang="fr-FR" b="1" dirty="0" smtClean="0">
                <a:solidFill>
                  <a:srgbClr val="0070C0"/>
                </a:solidFill>
              </a:rPr>
              <a:t>sous les étagères.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9218" name="Picture 2" descr="https://scontent.ftun2-1.fna.fbcdn.net/v/t34.0-12/21903378_10212943751451187_601015119_n.jpg?oh=1cbd94abba40bc87436e2661e69d869d&amp;oe=59C566B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9" y="1388498"/>
            <a:ext cx="3658367" cy="441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content.ftun2-1.fna.fbcdn.net/v/t34.0-12/21912625_10212943751491188_298412636_n.jpg?oh=31c12ff18fa4b9df40669a06cb91b9eb&amp;oe=59C463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391909"/>
            <a:ext cx="3852428" cy="44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5923591"/>
            <a:ext cx="763367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piqûres de moisissures dans les portions du râpés à la Mozzarella ‘Mont Régal’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2" descr="https://scontent.ftun2-1.fna.fbcdn.net/v/t34.0-12/21850200_10212943796732319_928359767_n.jpg?oh=de889d55cd1b11aa5a1b29fa46c747f6&amp;oe=59C590C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7"/>
            <a:ext cx="3385205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scontent.ftun2-1.fna.fbcdn.net/v/t34.0-12/21935418_10212943797812346_649870805_n.jpg?oh=2e24a142097343dca01c4c2029dd1692&amp;oe=59C5844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5644" y="1531858"/>
            <a:ext cx="4441329" cy="41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4932040" y="1363933"/>
            <a:ext cx="2088232" cy="2065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7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00221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produits de nettoyage (non référencé UHD) et d’un torchon dans la chambre froide positive.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0482" name="Picture 2" descr="https://scontent.ftun2-1.fna.fbcdn.net/v/t34.0-12/21850640_10212943798092353_2033202654_n.jpg?oh=e889fd116a49202829a80158d9b6cc1d&amp;oe=59C48D7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91" y="1484313"/>
            <a:ext cx="7383517" cy="43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56479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</a:t>
            </a:r>
            <a:r>
              <a:rPr lang="fr-FR" b="1" dirty="0" smtClean="0">
                <a:solidFill>
                  <a:srgbClr val="0070C0"/>
                </a:solidFill>
              </a:rPr>
              <a:t>Meuble viande LS écaillés et rouillés.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Miroir décoratif du meuble est brisé.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https://scontent.ftun2-1.fna.fbcdn.net/v/t34.0-12/21905581_10212943435043277_84666984_n.jpg?oh=60c2a1814afd4d90c067a1314a0cc570&amp;oe=59C4A4E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312"/>
            <a:ext cx="3385205" cy="439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tun2-1.fna.fbcdn.net/v/t34.0-12/21905630_10212943433963250_787937835_n.jpg?oh=1ecb905f307b6ab836730fdf07d59211&amp;oe=59C59C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312"/>
            <a:ext cx="3889117" cy="439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piqûres de moisissures sur les portes étiquettes des meubles des yaourts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19458" name="Picture 2" descr="https://scontent.ftun2-1.fna.fbcdn.net/v/t34.0-12/21850373_10212943796932324_276714956_n.jpg?oh=11703e7a25aea0cd05c8fe11766b07a8&amp;oe=59C487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2728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5923591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présence de piqûres de moisissures sur les paniers en rotin des fromages LS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4" descr="https://scontent.ftun2-1.fna.fbcdn.net/v/t34.0-12/21905441_10212943796772320_3032025_n.jpg?oh=9fb8a6c072433e6392769635ad35523e&amp;oe=59C494D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6" y="1484316"/>
            <a:ext cx="76328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83568" y="6093296"/>
            <a:ext cx="7632848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état de fraicheur de certains légumes est insatisfaisant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12292" name="Picture 4" descr="https://scontent.ftun2-1.fna.fbcdn.net/v/t34.0-12/21903679_10212943797012326_227253683_n.jpg?oh=3f0c55b5921ce533e3dfafdcbc34b664&amp;oe=59C575E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61362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content.ftun2-1.fna.fbcdn.net/v/t34.0-12/21919559_10212943797412336_1187081624_n.jpg?oh=91c70538ffd85820c243bd123f879ecc&amp;oe=59C47A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27" y="1654309"/>
            <a:ext cx="3985052" cy="386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0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5923591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Condiments: Présence de mouches sur les produits exposés.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DEIV est au dessus du rayon d’exposition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4578" name="Picture 2" descr="https://scontent.ftun2-1.fna.fbcdn.net/v/t34.0-12/21919382_10212943797612341_993894199_n.jpg?oh=2bd9a2475a08ce253c127214fa180e23&amp;oe=59C5986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67240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scontent.ftun2-1.fna.fbcdn.net/v/t34.0-12/21850625_10212943796652317_333292691_n.jpg?oh=f0399bc7d99d80de59446a274ccac71d&amp;oe=59C4A7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3888432" cy="41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>
            <a:off x="5076056" y="2420888"/>
            <a:ext cx="864096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868144" y="1556543"/>
            <a:ext cx="864096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8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55576" y="5805264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Condiments: Le nombre de pelle ne suffisait pas aux produits.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couvercles pour certains bacs d’épices.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Absence de protection pour la Harissa et la pâte d’ail.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3554" name="Picture 2" descr="https://scontent.ftun2-1.fna.fbcdn.net/v/t34.0-12/21850523_10212943797972350_1536042666_n.jpg?oh=cf188d9bcf84354bc19eb3e727ea9c70&amp;oe=59C499C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38" y="1471297"/>
            <a:ext cx="38846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scontent.ftun2-1.fna.fbcdn.net/v/t34.0-12/21913002_10212943797892348_1861650099_n.jpg?oh=cb3a5d2b92c288b98db673d6fc0eb686&amp;oe=59C4A8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56336"/>
            <a:ext cx="3456384" cy="39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740306" y="7491971"/>
            <a:ext cx="741682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6626" name="Picture 2" descr="https://scontent.ftun2-1.fna.fbcdn.net/v/t34.0-12/21850561_10212943798012351_1574985314_n.jpg?oh=d57d4ed66fee94450c40a1f55293c718&amp;oe=59C787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272808" cy="43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27584" y="6001009"/>
            <a:ext cx="741682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Le </a:t>
            </a:r>
            <a:r>
              <a:rPr lang="fr-FR" b="1" dirty="0">
                <a:solidFill>
                  <a:srgbClr val="0070C0"/>
                </a:solidFill>
              </a:rPr>
              <a:t>sol en face de la chambre froide </a:t>
            </a:r>
            <a:r>
              <a:rPr lang="fr-FR" b="1" dirty="0" smtClean="0">
                <a:solidFill>
                  <a:srgbClr val="0070C0"/>
                </a:solidFill>
              </a:rPr>
              <a:t>est </a:t>
            </a:r>
            <a:r>
              <a:rPr lang="fr-FR" b="1" dirty="0">
                <a:solidFill>
                  <a:srgbClr val="0070C0"/>
                </a:solidFill>
              </a:rPr>
              <a:t>crevassé (</a:t>
            </a:r>
            <a:r>
              <a:rPr lang="fr-FR" b="1" dirty="0" smtClean="0">
                <a:solidFill>
                  <a:srgbClr val="0070C0"/>
                </a:solidFill>
              </a:rPr>
              <a:t>autour </a:t>
            </a:r>
            <a:r>
              <a:rPr lang="fr-FR" b="1" dirty="0">
                <a:solidFill>
                  <a:srgbClr val="0070C0"/>
                </a:solidFill>
              </a:rPr>
              <a:t>du regard d'évacuation des eaux usées)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83568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Le revêtement du sol de la chambre froide positive est écaillé.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4" descr="https://scontent.ftun2-1.fna.fbcdn.net/v/t34.0-12/21919188_10212943750131154_460385993_n.jpg?oh=25543f63e60dce382c548be81c8ec528&amp;oe=59C482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704856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88642" y="5445224"/>
            <a:ext cx="770485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Le système de ventilation était en arrêt le jour de l’audit.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trous dans le mur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 revêtement du plafond n’est pas totalement protégé (zone de sortie des conduites d’évacuation)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2530" name="Picture 2" descr="https://scontent.ftun2-1.fna.fbcdn.net/v/t34.0-12/21912688_10212943798052352_155031620_n.jpg?oh=26b4257d441f019b34e2b50708796d9e&amp;oe=59C4B4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2" y="1340768"/>
            <a:ext cx="3385205" cy="396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scontent.ftun2-1.fna.fbcdn.net/v/t34.0-12/21849333_10212943796572315_742244957_n.jpg?oh=70a7fb36bc8e631c95a25a65752ec1f3&amp;oe=59C4A1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05184"/>
            <a:ext cx="4060777" cy="396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83568" y="5733256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de réception: La porte du quai manque d’étanchéité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Encombrement du caniveau d’évacuation des eaux usées par des déchets divers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15362" name="Picture 2" descr="https://scontent.ftun2-1.fna.fbcdn.net/v/t34.0-12/21850634_10212943751531189_1100340681_n.jpg?oh=62becfa47ae86b041b38c18ca00bfdaf&amp;oe=59C48F9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1" y="1556792"/>
            <a:ext cx="38846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content.ftun2-1.fna.fbcdn.net/v/t34.0-12/21912926_10212943751731194_251869243_n.jpg?oh=55783401c7f31f6283b2cdc6efd8acd0&amp;oe=59C46D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57" y="1556792"/>
            <a:ext cx="388911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5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63588" y="5805264"/>
            <a:ext cx="7416824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de réception: Absence </a:t>
            </a:r>
            <a:r>
              <a:rPr lang="fr-FR" b="1" dirty="0">
                <a:solidFill>
                  <a:srgbClr val="0070C0"/>
                </a:solidFill>
              </a:rPr>
              <a:t>de local poubelle; les bennes à ordure sont maintenues sur le </a:t>
            </a:r>
            <a:r>
              <a:rPr lang="fr-FR" b="1" dirty="0" smtClean="0">
                <a:solidFill>
                  <a:srgbClr val="0070C0"/>
                </a:solidFill>
              </a:rPr>
              <a:t>trottoir à coté du quai de réception.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10242" name="Picture 2" descr="https://scontent.ftun2-1.fna.fbcdn.net/v/t34.0-12/21849295_10212943751411186_1259113986_n.jpg?oh=5851a1a80adf3c5a19541545caf4bbb1&amp;oe=59C45F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0567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5923591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Les </a:t>
            </a:r>
            <a:r>
              <a:rPr lang="fr-FR" b="1" dirty="0">
                <a:solidFill>
                  <a:srgbClr val="0070C0"/>
                </a:solidFill>
              </a:rPr>
              <a:t>fiches de </a:t>
            </a:r>
            <a:r>
              <a:rPr lang="fr-FR" b="1" dirty="0" smtClean="0">
                <a:solidFill>
                  <a:srgbClr val="0070C0"/>
                </a:solidFill>
              </a:rPr>
              <a:t>traçabilité </a:t>
            </a:r>
            <a:r>
              <a:rPr lang="fr-FR" b="1" dirty="0">
                <a:solidFill>
                  <a:srgbClr val="0070C0"/>
                </a:solidFill>
              </a:rPr>
              <a:t>du 5, 6 &amp; 7 septembre </a:t>
            </a:r>
            <a:r>
              <a:rPr lang="fr-FR" b="1" dirty="0" smtClean="0">
                <a:solidFill>
                  <a:srgbClr val="0070C0"/>
                </a:solidFill>
              </a:rPr>
              <a:t>ne sont </a:t>
            </a:r>
            <a:r>
              <a:rPr lang="fr-FR" b="1" dirty="0">
                <a:solidFill>
                  <a:srgbClr val="0070C0"/>
                </a:solidFill>
              </a:rPr>
              <a:t>pas </a:t>
            </a:r>
            <a:r>
              <a:rPr lang="fr-FR" b="1" dirty="0" smtClean="0">
                <a:solidFill>
                  <a:srgbClr val="0070C0"/>
                </a:solidFill>
              </a:rPr>
              <a:t>remplies.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https://scontent.ftun2-1.fna.fbcdn.net/v/t34.0-12/21903573_10212943434843272_1707770179_n.jpg?oh=96939ac421e1db7accd01cef6c52db38&amp;oe=59C4BCE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731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25405" y="5805264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Mention </a:t>
            </a:r>
            <a:r>
              <a:rPr lang="fr-FR" b="1" dirty="0">
                <a:solidFill>
                  <a:srgbClr val="0070C0"/>
                </a:solidFill>
              </a:rPr>
              <a:t>de </a:t>
            </a:r>
            <a:r>
              <a:rPr lang="fr-FR" b="1" dirty="0" smtClean="0">
                <a:solidFill>
                  <a:srgbClr val="0070C0"/>
                </a:solidFill>
              </a:rPr>
              <a:t>35 </a:t>
            </a:r>
            <a:r>
              <a:rPr lang="fr-FR" b="1" dirty="0">
                <a:solidFill>
                  <a:srgbClr val="0070C0"/>
                </a:solidFill>
              </a:rPr>
              <a:t>kg de viande hachée fabriquée dans les fiches de traçabilité de fabrication hors la quantité </a:t>
            </a:r>
            <a:r>
              <a:rPr lang="fr-FR" b="1" dirty="0" smtClean="0">
                <a:solidFill>
                  <a:srgbClr val="0070C0"/>
                </a:solidFill>
              </a:rPr>
              <a:t>inscrite </a:t>
            </a:r>
            <a:r>
              <a:rPr lang="fr-FR" b="1" dirty="0">
                <a:solidFill>
                  <a:srgbClr val="0070C0"/>
                </a:solidFill>
              </a:rPr>
              <a:t>au hitparade était </a:t>
            </a:r>
            <a:r>
              <a:rPr lang="fr-FR" b="1" dirty="0" smtClean="0">
                <a:solidFill>
                  <a:srgbClr val="0070C0"/>
                </a:solidFill>
              </a:rPr>
              <a:t>41kg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 descr="https://scontent.ftun2-1.fna.fbcdn.net/v/t34.0-12/21912873_10212943434163255_722308110_n.jpg?oh=b71cf36fddab6ebaa0f6be12537617d7&amp;oe=59C468C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00" y="1484784"/>
            <a:ext cx="388461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tun2-1.fna.fbcdn.net/v/t34.0-12/21905697_10212943434363260_1910201257_n.jpg?oh=dfd0cda348b5edd626d8eea7f5643d7e&amp;oe=59C4BC8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54273"/>
            <a:ext cx="3426213" cy="41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82014" y="5805264"/>
            <a:ext cx="7704856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Fromage/charcuterie: Mise en emballage des fruits de mer surgelés  par la </a:t>
            </a:r>
            <a:r>
              <a:rPr lang="fr-FR" b="1" dirty="0" err="1" smtClean="0">
                <a:solidFill>
                  <a:srgbClr val="0070C0"/>
                </a:solidFill>
              </a:rPr>
              <a:t>filmeuse</a:t>
            </a:r>
            <a:r>
              <a:rPr lang="fr-FR" b="1" dirty="0" smtClean="0">
                <a:solidFill>
                  <a:srgbClr val="0070C0"/>
                </a:solidFill>
              </a:rPr>
              <a:t> du fromage. Entreposage d’une portion sur la poubelle.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 descr="https://scontent.ftun2-1.fna.fbcdn.net/v/t34.0-12/21912656_10212943462043952_1523999104_n.jpg?oh=f3bfb0ef1a77ecb58673ffe9a97de66e&amp;oe=59C5A3B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4" y="1268761"/>
            <a:ext cx="338520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tun2-1.fna.fbcdn.net/v/t34.0-12/21850469_10212943461803946_1390102235_n.jpg?oh=a1a25dae501364e158bfb0c37cbe8c4e&amp;oe=59C488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31" y="1268760"/>
            <a:ext cx="3834493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6021288"/>
            <a:ext cx="74888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Fromage/charcuterie</a:t>
            </a:r>
            <a:r>
              <a:rPr lang="fr-FR" b="1" dirty="0">
                <a:solidFill>
                  <a:srgbClr val="0070C0"/>
                </a:solidFill>
              </a:rPr>
              <a:t>: Exposition de </a:t>
            </a:r>
            <a:r>
              <a:rPr lang="fr-FR" b="1" dirty="0" smtClean="0">
                <a:solidFill>
                  <a:srgbClr val="0070C0"/>
                </a:solidFill>
              </a:rPr>
              <a:t>pots </a:t>
            </a:r>
            <a:r>
              <a:rPr lang="fr-FR" b="1" dirty="0">
                <a:solidFill>
                  <a:srgbClr val="0070C0"/>
                </a:solidFill>
              </a:rPr>
              <a:t>de ricotta '</a:t>
            </a:r>
            <a:r>
              <a:rPr lang="fr-FR" b="1" dirty="0" err="1">
                <a:solidFill>
                  <a:srgbClr val="0070C0"/>
                </a:solidFill>
              </a:rPr>
              <a:t>Meriah</a:t>
            </a:r>
            <a:r>
              <a:rPr lang="fr-FR" b="1" dirty="0">
                <a:solidFill>
                  <a:srgbClr val="0070C0"/>
                </a:solidFill>
              </a:rPr>
              <a:t>' dont la DLC a été dépassée (DLC 06/09/2017)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 descr="https://scontent.ftun2-1.fna.fbcdn.net/v/t34.0-12/21919373_10212943461763945_959379254_n.jpg?oh=a231d9b8ef83fd9167a9b51d2daf74be&amp;oe=59C49E5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008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38552" y="6021288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</a:t>
            </a:r>
            <a:r>
              <a:rPr lang="fr-FR" b="1" dirty="0">
                <a:solidFill>
                  <a:srgbClr val="0070C0"/>
                </a:solidFill>
              </a:rPr>
              <a:t>/ charcuterie: Attente prolongée </a:t>
            </a:r>
            <a:r>
              <a:rPr lang="fr-FR" b="1" dirty="0" smtClean="0">
                <a:solidFill>
                  <a:srgbClr val="0070C0"/>
                </a:solidFill>
              </a:rPr>
              <a:t>des </a:t>
            </a:r>
            <a:r>
              <a:rPr lang="fr-FR" b="1" dirty="0">
                <a:solidFill>
                  <a:srgbClr val="0070C0"/>
                </a:solidFill>
              </a:rPr>
              <a:t>morceaux de fromage dans un chariot client </a:t>
            </a:r>
            <a:r>
              <a:rPr lang="fr-FR" b="1" dirty="0" smtClean="0">
                <a:solidFill>
                  <a:srgbClr val="0070C0"/>
                </a:solidFill>
              </a:rPr>
              <a:t>au rayon à température ambiante.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7170" name="Picture 2" descr="https://scontent.ftun2-1.fna.fbcdn.net/v/t34.0-12/21912599_10212943462123954_88695646_n.jpg?oh=17330bc2ef0167c0fb9467c06cfe84c6&amp;oe=59C59D7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7" y="1412777"/>
            <a:ext cx="759488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7584" y="5923591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La </a:t>
            </a:r>
            <a:r>
              <a:rPr lang="fr-FR" b="1" dirty="0">
                <a:solidFill>
                  <a:srgbClr val="0070C0"/>
                </a:solidFill>
              </a:rPr>
              <a:t>rôtissoire est totalement chargée par les poulets depuis la matinée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 descr="https://scontent.ftun2-1.fna.fbcdn.net/v/t34.0-12/21850272_10212943462203956_1448192958_n.jpg?oh=d983708916c346e47d708274f7bf617a&amp;oe=59C47AA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64" y="1628800"/>
            <a:ext cx="718441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21006" y="5517232"/>
            <a:ext cx="7704856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</a:t>
            </a:r>
            <a:r>
              <a:rPr lang="fr-FR" b="1" dirty="0">
                <a:solidFill>
                  <a:srgbClr val="0070C0"/>
                </a:solidFill>
              </a:rPr>
              <a:t>: Huile de friture de couleur brunâtre avec </a:t>
            </a:r>
            <a:r>
              <a:rPr lang="fr-FR" b="1" dirty="0" smtClean="0">
                <a:solidFill>
                  <a:srgbClr val="0070C0"/>
                </a:solidFill>
              </a:rPr>
              <a:t>des </a:t>
            </a:r>
            <a:r>
              <a:rPr lang="fr-FR" b="1" dirty="0">
                <a:solidFill>
                  <a:srgbClr val="0070C0"/>
                </a:solidFill>
              </a:rPr>
              <a:t>résidus </a:t>
            </a:r>
            <a:r>
              <a:rPr lang="fr-FR" b="1" dirty="0" smtClean="0">
                <a:solidFill>
                  <a:srgbClr val="0070C0"/>
                </a:solidFill>
              </a:rPr>
              <a:t>brulés </a:t>
            </a:r>
            <a:r>
              <a:rPr lang="fr-FR" b="1" dirty="0">
                <a:solidFill>
                  <a:srgbClr val="0070C0"/>
                </a:solidFill>
              </a:rPr>
              <a:t>en suspension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>
                <a:solidFill>
                  <a:srgbClr val="0070C0"/>
                </a:solidFill>
              </a:rPr>
              <a:t>Les paniers de la friteuse sont abimés; les brins de la grille sont apparents.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8194" name="Picture 2" descr="https://scontent.ftun2-1.fna.fbcdn.net/v/t34.0-12/21850412_10212943498084853_1936011399_n.jpg?oh=5c7d06ab0217882a25933e9ae64d7728&amp;oe=59C4BFE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9" y="1298163"/>
            <a:ext cx="3816424" cy="40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content.ftun2-1.fna.fbcdn.net/v/t34.0-12/21905403_10212943497644842_2104317082_n.jpg?oh=e7d58763a06ad47ef54707d686ba3be8&amp;oe=59C46C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450" y="1290265"/>
            <a:ext cx="3708412" cy="401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22197</TotalTime>
  <Words>550</Words>
  <Application>Microsoft Office PowerPoint</Application>
  <PresentationFormat>Affichage à l'écran (4:3)</PresentationFormat>
  <Paragraphs>41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301</cp:revision>
  <cp:lastPrinted>2016-02-08T19:41:58Z</cp:lastPrinted>
  <dcterms:created xsi:type="dcterms:W3CDTF">2014-03-07T09:21:22Z</dcterms:created>
  <dcterms:modified xsi:type="dcterms:W3CDTF">2017-09-22T13:59:22Z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1360214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