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18"/>
  </p:notesMasterIdLst>
  <p:handoutMasterIdLst>
    <p:handoutMasterId r:id="rId19"/>
  </p:handoutMasterIdLst>
  <p:sldIdLst>
    <p:sldId id="268" r:id="rId3"/>
    <p:sldId id="389" r:id="rId4"/>
    <p:sldId id="412" r:id="rId5"/>
    <p:sldId id="431" r:id="rId6"/>
    <p:sldId id="413" r:id="rId7"/>
    <p:sldId id="415" r:id="rId8"/>
    <p:sldId id="416" r:id="rId9"/>
    <p:sldId id="432" r:id="rId10"/>
    <p:sldId id="417" r:id="rId11"/>
    <p:sldId id="418" r:id="rId12"/>
    <p:sldId id="419" r:id="rId13"/>
    <p:sldId id="420" r:id="rId14"/>
    <p:sldId id="421" r:id="rId15"/>
    <p:sldId id="422" r:id="rId16"/>
    <p:sldId id="423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 autoAdjust="0"/>
    <p:restoredTop sz="94255" autoAdjust="0"/>
  </p:normalViewPr>
  <p:slideViewPr>
    <p:cSldViewPr>
      <p:cViewPr varScale="1">
        <p:scale>
          <a:sx n="70" d="100"/>
          <a:sy n="70" d="100"/>
        </p:scale>
        <p:origin x="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01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23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64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9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0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24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66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5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17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63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35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</a:t>
            </a:r>
            <a:r>
              <a:rPr lang="fr-FR" altLang="fr-FR" kern="0" baseline="0" dirty="0" smtClean="0"/>
              <a:t> Jarzouna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6DD-5BE0-4A34-A6F4-0FD9DC637A77}" type="datetimeFigureOut">
              <a:rPr lang="fr-FR" smtClean="0"/>
              <a:pPr/>
              <a:t>06/03/2019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67D1-D69A-4F06-B8B5-E9B12B39E19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2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23762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>
                <a:solidFill>
                  <a:srgbClr val="FFC000"/>
                </a:solidFill>
              </a:rPr>
              <a:t>J</a:t>
            </a:r>
            <a:r>
              <a:rPr lang="fr-FR" sz="3600" b="1" dirty="0" smtClean="0">
                <a:solidFill>
                  <a:srgbClr val="FFC000"/>
                </a:solidFill>
              </a:rPr>
              <a:t>arzouna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3863" y="5801489"/>
            <a:ext cx="1435009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28/02/2019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7039" y="5755322"/>
            <a:ext cx="244490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27584" y="6165304"/>
            <a:ext cx="748883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PLS: présence du givre au niveau du meuble d’exposition.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Le revêtement du meuble était décollé à plusieurs niveaux.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/>
          <a:stretch/>
        </p:blipFill>
        <p:spPr>
          <a:xfrm>
            <a:off x="4572000" y="1340768"/>
            <a:ext cx="4320480" cy="36625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"/>
          <a:stretch/>
        </p:blipFill>
        <p:spPr>
          <a:xfrm>
            <a:off x="179512" y="1344180"/>
            <a:ext cx="3960440" cy="29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3509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51520" y="6093296"/>
            <a:ext cx="8424936" cy="7386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 sz="1400">
                <a:solidFill>
                  <a:srgbClr val="0070C0"/>
                </a:solidFill>
              </a:rPr>
              <a:t>PGC: la liste des ingrédients du produit « harissa berbère, </a:t>
            </a:r>
            <a:r>
              <a:rPr b="1" dirty="0" lang="fr-FR" sz="1400">
                <a:solidFill>
                  <a:srgbClr val="0070C0"/>
                </a:solidFill>
              </a:rPr>
              <a:t>é</a:t>
            </a:r>
            <a:r>
              <a:rPr b="1" dirty="0" lang="fr-FR" smtClean="0" sz="1400">
                <a:solidFill>
                  <a:srgbClr val="0070C0"/>
                </a:solidFill>
              </a:rPr>
              <a:t>pices et saveurs » avaient des ingrédients effacés de la part du fournisseur.</a:t>
            </a:r>
          </a:p>
          <a:p>
            <a:r>
              <a:rPr b="1" dirty="0" lang="fr-FR" smtClean="0" sz="1400">
                <a:solidFill>
                  <a:srgbClr val="0070C0"/>
                </a:solidFill>
              </a:rPr>
              <a:t>Présence d’un lot entier de ce produit.</a:t>
            </a:r>
            <a:endParaRPr b="1" dirty="0" lang="fr-FR" sz="14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 r="77"/>
          <a:stretch/>
        </p:blipFill>
        <p:spPr>
          <a:xfrm>
            <a:off x="4921619" y="1268760"/>
            <a:ext cx="4222381" cy="2616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"/>
          <a:stretch/>
        </p:blipFill>
        <p:spPr>
          <a:xfrm>
            <a:off x="467544" y="1268760"/>
            <a:ext cx="3132348" cy="466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9996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27584" y="6228020"/>
            <a:ext cx="7488832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FLEG: exposition des paquets de dattes à température ambiante.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"/>
          <a:stretch/>
        </p:blipFill>
        <p:spPr>
          <a:xfrm>
            <a:off x="1475656" y="1484784"/>
            <a:ext cx="6192688" cy="44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7580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6093296"/>
            <a:ext cx="828092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Réception: l’étanchéité de la porte de réception n’était pas satisfaisante.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Le sol était ébréché à plusieurs niveaux.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" r="51"/>
          <a:stretch/>
        </p:blipFill>
        <p:spPr>
          <a:xfrm>
            <a:off x="3779912" y="1412773"/>
            <a:ext cx="4752528" cy="22511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3"/>
            <a:ext cx="3035118" cy="404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84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95536" y="6093296"/>
            <a:ext cx="820891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rangement de la réserve n’était pas satisfaisant, l’accès aux armoires froides retour et casse était difficile.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73" y="1196752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27584" y="6228020"/>
            <a:ext cx="748883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Vestiaires: les casiers étaient rouillés.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Absence du distributeur du savon liquide.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"/>
          <a:stretch/>
        </p:blipFill>
        <p:spPr>
          <a:xfrm>
            <a:off x="179512" y="1401053"/>
            <a:ext cx="2592288" cy="35820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"/>
          <a:stretch/>
        </p:blipFill>
        <p:spPr>
          <a:xfrm>
            <a:off x="6804248" y="1345364"/>
            <a:ext cx="2304256" cy="32357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26850" y="1468613"/>
            <a:ext cx="3805390" cy="24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4784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27584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Charcuterie/fromages: développement de moisissures sur une meule de fromage « Gouda, Cesar ».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"/>
          <a:stretch/>
        </p:blipFill>
        <p:spPr>
          <a:xfrm>
            <a:off x="822903" y="1339500"/>
            <a:ext cx="4029515" cy="38924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08104" y="1340768"/>
            <a:ext cx="3219822" cy="389119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275856" y="4077072"/>
            <a:ext cx="936104" cy="64807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fr-FR"/>
          </a:p>
        </p:txBody>
      </p:sp>
      <p:sp>
        <p:nvSpPr>
          <p:cNvPr id="12" name="Ellipse 11"/>
          <p:cNvSpPr/>
          <p:nvPr/>
        </p:nvSpPr>
        <p:spPr>
          <a:xfrm>
            <a:off x="7443353" y="2852936"/>
            <a:ext cx="936104" cy="64807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fr-FR"/>
          </a:p>
        </p:txBody>
      </p:sp>
      <p:sp>
        <p:nvSpPr>
          <p:cNvPr id="13" name="Ellipse 12"/>
          <p:cNvSpPr/>
          <p:nvPr/>
        </p:nvSpPr>
        <p:spPr>
          <a:xfrm>
            <a:off x="6369267" y="3760604"/>
            <a:ext cx="936104" cy="64807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fr-FR"/>
          </a:p>
        </p:txBody>
      </p:sp>
    </p:spTree>
    <p:extLst>
      <p:ext uri="{BB962C8B-B14F-4D97-AF65-F5344CB8AC3E}">
        <p14:creationId xmlns:p14="http://schemas.microsoft.com/office/powerpoint/2010/main" val="278796363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51519" y="6228020"/>
            <a:ext cx="8776335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z="1400">
                <a:solidFill>
                  <a:srgbClr val="0070C0"/>
                </a:solidFill>
              </a:rPr>
              <a:t>Charcuterie/fromages: absence des dates d’ouverture sur les portions de fromage blanc entamé</a:t>
            </a:r>
            <a:r>
              <a:rPr b="1" dirty="0" lang="fr-FR" smtClean="0" sz="1400">
                <a:solidFill>
                  <a:srgbClr val="0070C0"/>
                </a:solidFill>
              </a:rPr>
              <a:t>. Étiquetage </a:t>
            </a:r>
            <a:r>
              <a:rPr b="1" dirty="0" lang="fr-FR" sz="1400">
                <a:solidFill>
                  <a:srgbClr val="0070C0"/>
                </a:solidFill>
              </a:rPr>
              <a:t>illisible pour un boudin de charcuterie « Salami Atik, Chahia ».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"/>
          <a:stretch/>
        </p:blipFill>
        <p:spPr>
          <a:xfrm>
            <a:off x="5940152" y="1142836"/>
            <a:ext cx="3087703" cy="48245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/>
        </p:blipFill>
        <p:spPr>
          <a:xfrm rot="10800000">
            <a:off x="251520" y="1142836"/>
            <a:ext cx="532999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275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364088" cy="40230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6084585"/>
            <a:ext cx="7632848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Charcuterie/fromages</a:t>
            </a:r>
            <a:r>
              <a:rPr lang="fr-FR" sz="1600" b="1" dirty="0" smtClean="0">
                <a:solidFill>
                  <a:srgbClr val="0070C0"/>
                </a:solidFill>
              </a:rPr>
              <a:t>: présence </a:t>
            </a:r>
            <a:r>
              <a:rPr lang="fr-FR" sz="1600" b="1" dirty="0" smtClean="0">
                <a:solidFill>
                  <a:srgbClr val="0070C0"/>
                </a:solidFill>
              </a:rPr>
              <a:t>de </a:t>
            </a:r>
            <a:r>
              <a:rPr lang="fr-FR" sz="1600" b="1" dirty="0" smtClean="0">
                <a:solidFill>
                  <a:srgbClr val="0070C0"/>
                </a:solidFill>
              </a:rPr>
              <a:t>rouille au niveau des meubles d’exposition.</a:t>
            </a:r>
          </a:p>
        </p:txBody>
      </p:sp>
    </p:spTree>
    <p:extLst>
      <p:ext uri="{BB962C8B-B14F-4D97-AF65-F5344CB8AC3E}">
        <p14:creationId xmlns:p14="http://schemas.microsoft.com/office/powerpoint/2010/main" val="11435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83568" y="5949280"/>
            <a:ext cx="8307684" cy="8617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z="1600">
                <a:solidFill>
                  <a:srgbClr val="0070C0"/>
                </a:solidFill>
              </a:rPr>
              <a:t>Charcuterie/fromages</a:t>
            </a:r>
            <a:r>
              <a:rPr b="1" dirty="0" lang="fr-FR" smtClean="0" sz="1600">
                <a:solidFill>
                  <a:srgbClr val="0070C0"/>
                </a:solidFill>
              </a:rPr>
              <a:t>: dépassement de la durée de vie exigée (30 jours pour les fromages à pâte pressée, et 15 jours pour le jambon.</a:t>
            </a:r>
          </a:p>
          <a:p>
            <a:r>
              <a:rPr b="1" dirty="0" lang="fr-FR" smtClean="0" sz="1600">
                <a:solidFill>
                  <a:srgbClr val="0070C0"/>
                </a:solidFill>
              </a:rPr>
              <a:t>Articles: jambon de dinde fumé, gouda ‘césar), et maasdam Deutsch.</a:t>
            </a:r>
            <a:endParaRPr b="1" dirty="0" lang="fr-FR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" r="91"/>
          <a:stretch/>
        </p:blipFill>
        <p:spPr>
          <a:xfrm>
            <a:off x="112812" y="1282982"/>
            <a:ext cx="3472542" cy="24852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 r="43"/>
          <a:stretch/>
        </p:blipFill>
        <p:spPr>
          <a:xfrm>
            <a:off x="6300192" y="1282982"/>
            <a:ext cx="2715766" cy="34780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"/>
          <a:stretch/>
        </p:blipFill>
        <p:spPr>
          <a:xfrm>
            <a:off x="3626204" y="2992550"/>
            <a:ext cx="2592288" cy="28365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3233783"/>
            <a:ext cx="1432971" cy="55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770" y="4850580"/>
            <a:ext cx="1626193" cy="29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559566"/>
            <a:ext cx="2417006" cy="43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16599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27584" y="6165304"/>
            <a:ext cx="748883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emballage, étiquetage et mise dans le rayon du blanc de poulet traditionnel.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0" y="1412776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27584" y="6165304"/>
            <a:ext cx="748883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Terminal de cuisson: le four manquait de propreté.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La jointure du four était décollée.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2859782" cy="38130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/>
          <a:stretch/>
        </p:blipFill>
        <p:spPr>
          <a:xfrm>
            <a:off x="3491880" y="1484784"/>
            <a:ext cx="5437112" cy="23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6422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/>
          <a:stretch/>
        </p:blipFill>
        <p:spPr>
          <a:xfrm>
            <a:off x="2051720" y="1628800"/>
            <a:ext cx="5328592" cy="39471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6165304"/>
            <a:ext cx="748883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Traiteur: le meuble d’exposition des pains au chocolat avait une protection partielle.</a:t>
            </a:r>
            <a:endParaRPr b="1" dirty="0" lang="fr-F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552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67544" y="5805264"/>
            <a:ext cx="8064896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Terminal de cuisson</a:t>
            </a:r>
            <a:r>
              <a:rPr b="1" dirty="0" lang="fr-FR" smtClean="0">
                <a:solidFill>
                  <a:srgbClr val="0070C0"/>
                </a:solidFill>
              </a:rPr>
              <a:t>: manque de la liste des ingrédients sur les étiquettes UHD des produits suivants: croquant amande, biscuit besbes, et kaak sésame.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" r="109"/>
          <a:stretch/>
        </p:blipFill>
        <p:spPr>
          <a:xfrm>
            <a:off x="6099975" y="1484784"/>
            <a:ext cx="2936521" cy="31683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47124" y="1484784"/>
            <a:ext cx="2795604" cy="31683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7504" y="1484784"/>
            <a:ext cx="270366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3572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40588</TotalTime>
  <Words>264</Words>
  <Application>Microsoft Office PowerPoint</Application>
  <PresentationFormat>Affichage à l'écran (4:3)</PresentationFormat>
  <Paragraphs>25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Tempus Sans ITC</vt:lpstr>
      <vt:lpstr>Wingdings</vt:lpstr>
      <vt:lpstr>Couches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586</cp:revision>
  <cp:lastPrinted>2016-02-08T19:41:58Z</cp:lastPrinted>
  <dcterms:created xsi:type="dcterms:W3CDTF">2014-03-07T09:21:22Z</dcterms:created>
  <dcterms:modified xsi:type="dcterms:W3CDTF">2019-03-06T15:11:32Z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4772581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