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7"/>
  </p:notesMasterIdLst>
  <p:handoutMasterIdLst>
    <p:handoutMasterId r:id="rId18"/>
  </p:handoutMasterIdLst>
  <p:sldIdLst>
    <p:sldId id="268" r:id="rId3"/>
    <p:sldId id="389" r:id="rId4"/>
    <p:sldId id="397" r:id="rId5"/>
    <p:sldId id="401" r:id="rId6"/>
    <p:sldId id="398" r:id="rId7"/>
    <p:sldId id="383" r:id="rId8"/>
    <p:sldId id="386" r:id="rId9"/>
    <p:sldId id="384" r:id="rId10"/>
    <p:sldId id="399" r:id="rId11"/>
    <p:sldId id="388" r:id="rId12"/>
    <p:sldId id="400" r:id="rId13"/>
    <p:sldId id="402" r:id="rId14"/>
    <p:sldId id="382" r:id="rId15"/>
    <p:sldId id="390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255" autoAdjust="0"/>
  </p:normalViewPr>
  <p:slideViewPr>
    <p:cSldViewPr>
      <p:cViewPr varScale="1">
        <p:scale>
          <a:sx n="70" d="100"/>
          <a:sy n="70" d="100"/>
        </p:scale>
        <p:origin x="13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204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Jarzouna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pPr/>
              <a:t>24/08/2018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>
                <a:solidFill>
                  <a:srgbClr val="FFC000"/>
                </a:solidFill>
              </a:rPr>
              <a:t>J</a:t>
            </a:r>
            <a:r>
              <a:rPr lang="fr-FR" sz="3600" b="1" dirty="0" smtClean="0">
                <a:solidFill>
                  <a:srgbClr val="FFC000"/>
                </a:solidFill>
              </a:rPr>
              <a:t>arzouna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62489" y="5801489"/>
            <a:ext cx="16177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01 Aout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16533" y="5755322"/>
            <a:ext cx="2125903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err="1" smtClean="0">
                <a:solidFill>
                  <a:srgbClr val="000000"/>
                </a:solidFill>
              </a:rPr>
              <a:t>Meriam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Lahmer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Quai de réception: </a:t>
            </a:r>
            <a:r>
              <a:rPr lang="fr-FR" b="1" dirty="0" smtClean="0">
                <a:solidFill>
                  <a:srgbClr val="0070C0"/>
                </a:solidFill>
              </a:rPr>
              <a:t>Porte non étanche et sol abimé.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6" name="Image 5" descr="E:\ExpertIAA\Commercial\Qualiconsult\Carrefour\CM Jarzouna\Photos\IMG_297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836712"/>
            <a:ext cx="3528472" cy="537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5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Laboratoire traiteur: </a:t>
            </a:r>
            <a:r>
              <a:rPr lang="fr-FR" b="1" dirty="0" smtClean="0">
                <a:solidFill>
                  <a:srgbClr val="0070C0"/>
                </a:solidFill>
              </a:rPr>
              <a:t>Couvercle de l’égout cassé: risque de sortie d’insectes et rongeurs.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4" name="Image 3" descr="E:\ExpertIAA\Commercial\Qualiconsult\Carrefour\CM Jarzouna\Photos\IMG_296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40" y="1268730"/>
            <a:ext cx="576072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5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CF </a:t>
            </a:r>
            <a:r>
              <a:rPr lang="fr-FR" b="1" dirty="0" smtClean="0">
                <a:solidFill>
                  <a:srgbClr val="0070C0"/>
                </a:solidFill>
              </a:rPr>
              <a:t>traiteur: Fuite de condensat au niveau de l’évaporateur: deux seaux sont placés pour récupérer l’eau.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5" name="Image 4" descr="E:\ExpertIAA\Commercial\Qualiconsult\Carrefour\CM Jarzouna\Photos\IMG_296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40" y="1268730"/>
            <a:ext cx="576072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5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733256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revêtements du sol au niveau des Chambres froides et des locaux sont abîmés.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Image 6" descr="E:\ExpertIAA\Commercial\Qualiconsult\Carrefour\CM Jarzouna\Photos\IMG_2949.JPG"/>
          <p:cNvPicPr/>
          <p:nvPr/>
        </p:nvPicPr>
        <p:blipFill rotWithShape="1">
          <a:blip r:embed="rId2" cstate="print"/>
          <a:srcRect r="11660"/>
          <a:stretch/>
        </p:blipFill>
        <p:spPr bwMode="auto">
          <a:xfrm>
            <a:off x="683569" y="1340768"/>
            <a:ext cx="3744416" cy="317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E:\ExpertIAA\Commercial\Qualiconsult\Carrefour\CM Jarzouna\Photos\IMG_297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340768"/>
            <a:ext cx="363589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42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946998" y="4725144"/>
            <a:ext cx="4197002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Reserve</a:t>
            </a:r>
            <a:r>
              <a:rPr lang="fr-FR" b="1" dirty="0" smtClean="0">
                <a:solidFill>
                  <a:srgbClr val="0070C0"/>
                </a:solidFill>
              </a:rPr>
              <a:t>: Présence d’une zone non nettoyée cachée derrière les palettes.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 descr="E:\ExpertIAA\Commercial\Qualiconsult\Carrefour\CM Jarzouna\Photos\IMG_297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4136232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0347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733256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Terminale de cuisson:</a:t>
            </a:r>
            <a:r>
              <a:rPr lang="fr-FR" b="1" dirty="0" smtClean="0">
                <a:solidFill>
                  <a:srgbClr val="0070C0"/>
                </a:solidFill>
              </a:rPr>
              <a:t> le coin coté lavabo n’est pas nettoyé: Présence d’araignées et de toile d’araignée.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 descr="E:\ExpertIAA\Commercial\Qualiconsult\Carrefour\CM Jarzouna\Photos\IMG_294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40" y="1268730"/>
            <a:ext cx="576072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79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21288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Terminale de cuisson:</a:t>
            </a:r>
            <a:r>
              <a:rPr lang="fr-FR" b="1" dirty="0" smtClean="0">
                <a:solidFill>
                  <a:srgbClr val="0070C0"/>
                </a:solidFill>
              </a:rPr>
              <a:t> mur et sol sous le lave main sales.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 descr="E:\ExpertIAA\Commercial\Qualiconsult\Carrefour\CM Jarzouna\Photos\IMG_295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836712"/>
            <a:ext cx="4104456" cy="494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79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934670"/>
            <a:ext cx="7704856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 d’exposition boulangerie: </a:t>
            </a:r>
            <a:r>
              <a:rPr lang="fr-FR" b="1" dirty="0" smtClean="0">
                <a:solidFill>
                  <a:srgbClr val="0070C0"/>
                </a:solidFill>
              </a:rPr>
              <a:t>La date de production est illisible sur la plupart des barquettes de « Palmier »  du fournisseur: Société </a:t>
            </a:r>
            <a:r>
              <a:rPr lang="fr-FR" b="1" dirty="0" err="1" smtClean="0">
                <a:solidFill>
                  <a:srgbClr val="0070C0"/>
                </a:solidFill>
              </a:rPr>
              <a:t>Essaada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4" name="Image 3" descr="E:\ExpertIAA\Commercial\Qualiconsult\Carrefour\CM Jarzouna\Photos\IMG_296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8837" y="171450"/>
            <a:ext cx="4171355" cy="5633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5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949280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Stand charcuterie/Fromage:</a:t>
            </a:r>
            <a:r>
              <a:rPr lang="fr-FR" b="1" dirty="0" smtClean="0">
                <a:solidFill>
                  <a:srgbClr val="0070C0"/>
                </a:solidFill>
              </a:rPr>
              <a:t> accumulation de sachets et souillures sur le sol </a:t>
            </a:r>
            <a:r>
              <a:rPr lang="fr-FR" b="1" dirty="0" smtClean="0">
                <a:solidFill>
                  <a:srgbClr val="0070C0"/>
                </a:solidFill>
              </a:rPr>
              <a:t>en </a:t>
            </a:r>
            <a:r>
              <a:rPr lang="fr-FR" b="1" dirty="0" smtClean="0">
                <a:solidFill>
                  <a:srgbClr val="0070C0"/>
                </a:solidFill>
              </a:rPr>
              <a:t>dessous du meuble 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 descr="E:\ExpertIAA\Commercial\Qualiconsult\Carrefour\CM Jarzouna\Photos\IMG_295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764704"/>
            <a:ext cx="3745731" cy="4946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79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1045" y="5769241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 d’exposition des volailles: </a:t>
            </a:r>
            <a:r>
              <a:rPr lang="fr-FR" b="1" dirty="0" smtClean="0">
                <a:solidFill>
                  <a:srgbClr val="0070C0"/>
                </a:solidFill>
              </a:rPr>
              <a:t>Les abats étaient déposés dans un récipient sans égouttoir 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Image 6" descr="E:\ExpertIAA\Commercial\Qualiconsult\Carrefour\CM Jarzouna\Photos\IMG_295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4032448" cy="321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E:\ExpertIAA\Commercial\Qualiconsult\Carrefour\CM Jarzouna\Photos\IMG_295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420888"/>
            <a:ext cx="3600440" cy="244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35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0062" y="6234967"/>
            <a:ext cx="7920880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Meubles PLS</a:t>
            </a:r>
            <a:r>
              <a:rPr lang="fr-FR" b="1" dirty="0" smtClean="0">
                <a:solidFill>
                  <a:srgbClr val="0070C0"/>
                </a:solidFill>
              </a:rPr>
              <a:t>: Présence de moisissures sur les meubles.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 descr="E:\ExpertIAA\Commercial\Qualiconsult\Carrefour\CM Jarzouna\Photos\IMG_297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3312408" cy="2376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E:\ExpertIAA\Commercial\Qualiconsult\Carrefour\CM Jarzouna\Photos\IMG_297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717032"/>
            <a:ext cx="367240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E:\ExpertIAA\Commercial\Qualiconsult\Carrefour\CM Jarzouna\Photos\IMG_298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980728"/>
            <a:ext cx="403244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3573016"/>
            <a:ext cx="3024336" cy="2604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911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805264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Reserve: </a:t>
            </a:r>
            <a:r>
              <a:rPr lang="fr-FR" b="1" dirty="0" smtClean="0">
                <a:solidFill>
                  <a:srgbClr val="0070C0"/>
                </a:solidFill>
              </a:rPr>
              <a:t>Les sacs de sucre sont </a:t>
            </a:r>
            <a:r>
              <a:rPr lang="fr-FR" b="1" dirty="0" smtClean="0">
                <a:solidFill>
                  <a:srgbClr val="0070C0"/>
                </a:solidFill>
              </a:rPr>
              <a:t>déposés </a:t>
            </a:r>
            <a:r>
              <a:rPr lang="fr-FR" b="1" dirty="0" smtClean="0">
                <a:solidFill>
                  <a:srgbClr val="0070C0"/>
                </a:solidFill>
              </a:rPr>
              <a:t>sur un carton.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 descr="E:\ExpertIAA\Commercial\Qualiconsult\Carrefour\CM Jarzouna\Photos\IMG_297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268760"/>
            <a:ext cx="352839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596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Reserve: </a:t>
            </a:r>
            <a:r>
              <a:rPr lang="fr-FR" b="1" dirty="0" smtClean="0">
                <a:solidFill>
                  <a:srgbClr val="0070C0"/>
                </a:solidFill>
              </a:rPr>
              <a:t> Utilisation d’un récipient non alimentaire pour le pesage du sucre : il s’agit d’un pot de fleurs.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 descr="E:\ExpertIAA\Commercial\Qualiconsult\Carrefour\CM Jarzouna\Photos\IMG_297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908720"/>
            <a:ext cx="381650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596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39887</TotalTime>
  <Words>214</Words>
  <Application>Microsoft Office PowerPoint</Application>
  <PresentationFormat>Affichage à l'écran (4:3)</PresentationFormat>
  <Paragraphs>19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557</cp:revision>
  <cp:lastPrinted>2016-02-08T19:41:58Z</cp:lastPrinted>
  <dcterms:created xsi:type="dcterms:W3CDTF">2014-03-07T09:21:22Z</dcterms:created>
  <dcterms:modified xsi:type="dcterms:W3CDTF">2018-08-24T09:39:11Z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630343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