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91" r:id="rId2"/>
  </p:sldMasterIdLst>
  <p:notesMasterIdLst>
    <p:notesMasterId r:id="rId24"/>
  </p:notesMasterIdLst>
  <p:handoutMasterIdLst>
    <p:handoutMasterId r:id="rId25"/>
  </p:handoutMasterIdLst>
  <p:sldIdLst>
    <p:sldId id="268" r:id="rId3"/>
    <p:sldId id="389" r:id="rId4"/>
    <p:sldId id="397" r:id="rId5"/>
    <p:sldId id="401" r:id="rId6"/>
    <p:sldId id="383" r:id="rId7"/>
    <p:sldId id="386" r:id="rId8"/>
    <p:sldId id="384" r:id="rId9"/>
    <p:sldId id="399" r:id="rId10"/>
    <p:sldId id="388" r:id="rId11"/>
    <p:sldId id="400" r:id="rId12"/>
    <p:sldId id="402" r:id="rId13"/>
    <p:sldId id="382" r:id="rId14"/>
    <p:sldId id="390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10" r:id="rId2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2" autoAdjust="0"/>
    <p:restoredTop sz="94255" autoAdjust="0"/>
  </p:normalViewPr>
  <p:slideViewPr>
    <p:cSldViewPr>
      <p:cViewPr varScale="1">
        <p:scale>
          <a:sx n="70" d="100"/>
          <a:sy n="70" d="100"/>
        </p:scale>
        <p:origin x="132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08/12/2018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08/12/2018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127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204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pPr/>
              <a:t>08/12/2018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232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pPr/>
              <a:t>08/12/2018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648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pPr/>
              <a:t>08/12/2018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996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pPr/>
              <a:t>08/12/2018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00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pPr/>
              <a:t>08/12/2018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247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pPr/>
              <a:t>08/12/2018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661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pPr/>
              <a:t>08/12/2018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588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pPr/>
              <a:t>08/12/2018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17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pPr/>
              <a:t>08/12/2018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632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pPr/>
              <a:t>08/12/2018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358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pPr/>
              <a:t>08/12/2018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7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</a:t>
            </a:r>
            <a:r>
              <a:rPr lang="fr-FR" altLang="fr-FR" kern="0" baseline="0" dirty="0" smtClean="0"/>
              <a:t> Jarzouna</a:t>
            </a:r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226DD-5BE0-4A34-A6F4-0FD9DC637A77}" type="datetimeFigureOut">
              <a:rPr lang="fr-FR" smtClean="0"/>
              <a:pPr/>
              <a:t>08/12/2018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767D1-D69A-4F06-B8B5-E9B12B39E1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25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 ?><Relationships xmlns="http://schemas.openxmlformats.org/package/2006/relationships"><Relationship Id="rId3" Target="../media/hdphoto8.wdp" Type="http://schemas.microsoft.com/office/2007/relationships/hdphoto"/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 ?><Relationships xmlns="http://schemas.openxmlformats.org/package/2006/relationships"><Relationship Id="rId3" Target="../media/hdphoto9.wdp" Type="http://schemas.microsoft.com/office/2007/relationships/hdphoto"/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0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hdphoto10.wdp" Type="http://schemas.microsoft.com/office/2007/relationships/hdphoto"/><Relationship Id="rId2" Target="../media/image31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2.jpeg" Type="http://schemas.openxmlformats.org/officeDocument/2006/relationships/image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8" Target="../media/image6.jpeg" Type="http://schemas.openxmlformats.org/officeDocument/2006/relationships/image"/><Relationship Id="rId3" Target="../media/hdphoto1.wdp" Type="http://schemas.microsoft.com/office/2007/relationships/hdphoto"/><Relationship Id="rId7" Target="../media/hdphoto3.wdp" Type="http://schemas.microsoft.com/office/2007/relationships/hdphoto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.jpeg" Type="http://schemas.openxmlformats.org/officeDocument/2006/relationships/image"/><Relationship Id="rId5" Target="../media/hdphoto2.wdp" Type="http://schemas.microsoft.com/office/2007/relationships/hdphoto"/><Relationship Id="rId4" Target="../media/image4.jpeg" Type="http://schemas.openxmlformats.org/officeDocument/2006/relationships/image"/><Relationship Id="rId9" Target="../media/hdphoto4.wdp" Type="http://schemas.microsoft.com/office/2007/relationships/hdphoto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hdphoto5.wdp" Type="http://schemas.microsoft.com/office/2007/relationships/hdphoto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hdphoto7.wdp" Type="http://schemas.microsoft.com/office/2007/relationships/hdphoto"/><Relationship Id="rId5" Target="../media/image14.jpeg" Type="http://schemas.openxmlformats.org/officeDocument/2006/relationships/image"/><Relationship Id="rId4" Target="../media/hdphoto6.wdp" Type="http://schemas.microsoft.com/office/2007/relationships/hdphoto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237626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</a:t>
            </a:r>
            <a:r>
              <a:rPr lang="fr-FR" sz="3600" b="1" dirty="0">
                <a:solidFill>
                  <a:srgbClr val="FFC000"/>
                </a:solidFill>
              </a:rPr>
              <a:t>J</a:t>
            </a:r>
            <a:r>
              <a:rPr lang="fr-FR" sz="3600" b="1" dirty="0" smtClean="0">
                <a:solidFill>
                  <a:srgbClr val="FFC000"/>
                </a:solidFill>
              </a:rPr>
              <a:t>arzouna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3863" y="5801489"/>
            <a:ext cx="1435009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04/12/2018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00130" y="5755322"/>
            <a:ext cx="2558714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Raja </a:t>
            </a:r>
            <a:r>
              <a:rPr lang="fr-FR" sz="2000" b="1" dirty="0" err="1" smtClean="0">
                <a:solidFill>
                  <a:srgbClr val="000000"/>
                </a:solidFill>
              </a:rPr>
              <a:t>Bouhalfaya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7545" y="6093296"/>
            <a:ext cx="9116455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Traiteur: </a:t>
            </a:r>
            <a:r>
              <a:rPr lang="fr-FR" b="1" dirty="0" smtClean="0">
                <a:solidFill>
                  <a:srgbClr val="0070C0"/>
                </a:solidFill>
              </a:rPr>
              <a:t>Elévation de la température à l’intérieur du meuble froid d’exposition 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24744"/>
            <a:ext cx="6108171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148064" y="4869160"/>
            <a:ext cx="3456384" cy="17543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rtlCol="0" wrap="square">
            <a:spAutoFit/>
          </a:bodyPr>
          <a:lstStyle/>
          <a:p>
            <a:r>
              <a:rPr b="1" dirty="0" lang="fr-FR" smtClean="0" u="sng">
                <a:solidFill>
                  <a:srgbClr val="0070C0"/>
                </a:solidFill>
              </a:rPr>
              <a:t>Terminal de cuisson: </a:t>
            </a:r>
            <a:r>
              <a:rPr b="1" dirty="0" lang="fr-FR" smtClean="0">
                <a:solidFill>
                  <a:srgbClr val="0070C0"/>
                </a:solidFill>
              </a:rPr>
              <a:t>Manque/absence d’impression des listes des ingrédients sur les étiquettes des produits de pâtisserie emballés. </a:t>
            </a:r>
            <a:endParaRPr b="1" dirty="0" lang="fr-FR" u="sng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" r="11"/>
          <a:stretch/>
        </p:blipFill>
        <p:spPr>
          <a:xfrm>
            <a:off x="107504" y="764704"/>
            <a:ext cx="4388252" cy="30243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"/>
          <a:stretch/>
        </p:blipFill>
        <p:spPr>
          <a:xfrm>
            <a:off x="121545" y="3922848"/>
            <a:ext cx="4460259" cy="291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2579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271459" y="5517232"/>
            <a:ext cx="4221736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Les revêtements du sol au niveau des chambres froides et des locaux étaient abîmés.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4091947" cy="306896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4005064"/>
            <a:ext cx="3803915" cy="28529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20688"/>
            <a:ext cx="3312368" cy="44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5549658"/>
            <a:ext cx="4197002" cy="12003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Non respect de la date de retrait de tout un lot de paquets de café KOWA ETHIOPIA, dont la DLC était de 12/2018.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3651870" cy="48691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36712"/>
            <a:ext cx="4083918" cy="5445224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1043608" y="1196752"/>
            <a:ext cx="1800200" cy="43204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992271" y="4149080"/>
            <a:ext cx="1800200" cy="43204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4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3543858" cy="472514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836712"/>
            <a:ext cx="3435846" cy="458112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88212" y="5949280"/>
            <a:ext cx="8023559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PGC: </a:t>
            </a:r>
            <a:r>
              <a:rPr lang="fr-FR" b="1" dirty="0" smtClean="0">
                <a:solidFill>
                  <a:srgbClr val="0070C0"/>
                </a:solidFill>
              </a:rPr>
              <a:t>Présence de pots du produit Harissa Berbère, dont certains ingrédients étaient barrés manuellement.</a:t>
            </a:r>
            <a:endParaRPr lang="fr-FR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3489852" cy="465313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4678"/>
            <a:ext cx="4156272" cy="311720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88212" y="5949280"/>
            <a:ext cx="8023559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PGC</a:t>
            </a:r>
            <a:r>
              <a:rPr lang="fr-FR" b="1" dirty="0" smtClean="0">
                <a:solidFill>
                  <a:srgbClr val="0070C0"/>
                </a:solidFill>
              </a:rPr>
              <a:t>: Dépassement de la date limite pour deux paquets de Pop Corn.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DLC: le 23/11/2018.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1331640" y="1700808"/>
            <a:ext cx="1872208" cy="7200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02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3" y="908720"/>
            <a:ext cx="3705876" cy="49411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24744"/>
            <a:ext cx="4475989" cy="335699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88212" y="5949280"/>
            <a:ext cx="8023559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PGC: </a:t>
            </a:r>
            <a:r>
              <a:rPr lang="fr-FR" b="1" dirty="0" smtClean="0">
                <a:solidFill>
                  <a:srgbClr val="0070C0"/>
                </a:solidFill>
              </a:rPr>
              <a:t>Les mentions DF, DLC et numéro de lot étaient illisibles sur deux emballages du produit </a:t>
            </a:r>
            <a:r>
              <a:rPr lang="fr-FR" b="1" dirty="0" err="1" smtClean="0">
                <a:solidFill>
                  <a:srgbClr val="0070C0"/>
                </a:solidFill>
              </a:rPr>
              <a:t>Borghol</a:t>
            </a:r>
            <a:r>
              <a:rPr lang="fr-FR" b="1" dirty="0" smtClean="0">
                <a:solidFill>
                  <a:srgbClr val="0070C0"/>
                </a:solidFill>
              </a:rPr>
              <a:t> Tanit Jardin.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683568" y="2982225"/>
            <a:ext cx="2931660" cy="199391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9512" y="908720"/>
            <a:ext cx="5688632" cy="26642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3016"/>
            <a:ext cx="4211960" cy="315897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572000" y="5283641"/>
            <a:ext cx="4221736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rtlCol="0" wrap="square">
            <a:spAutoFit/>
          </a:bodyPr>
          <a:lstStyle/>
          <a:p>
            <a:r>
              <a:rPr b="1" dirty="0" lang="fr-FR" smtClean="0" u="sng">
                <a:solidFill>
                  <a:srgbClr val="0070C0"/>
                </a:solidFill>
              </a:rPr>
              <a:t>PGC: </a:t>
            </a:r>
            <a:r>
              <a:rPr b="1" dirty="0" lang="fr-FR" smtClean="0">
                <a:solidFill>
                  <a:srgbClr val="0070C0"/>
                </a:solidFill>
              </a:rPr>
              <a:t>Absence de retrait de 4 paquets de jus Valencia, dont la DLC est le 06/12/2018.</a:t>
            </a:r>
            <a:endParaRPr b="1" dirty="0" lang="fr-FR" u="sng">
              <a:solidFill>
                <a:srgbClr val="0070C0"/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2627784" y="1772816"/>
            <a:ext cx="2808312" cy="122413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23585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08720"/>
            <a:ext cx="6120680" cy="459051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88212" y="5949280"/>
            <a:ext cx="8023559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Olives et épices: </a:t>
            </a:r>
            <a:r>
              <a:rPr lang="fr-FR" b="1" dirty="0" smtClean="0">
                <a:solidFill>
                  <a:srgbClr val="0070C0"/>
                </a:solidFill>
              </a:rPr>
              <a:t>Manque de balisage pour certains produits exposés.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4299942" cy="57332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902663" y="5441647"/>
            <a:ext cx="3600400" cy="12003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FLEG: Les morceaux de potirons découpés et pré-emballés étaient dépourvus d’étiquetage.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" r="112"/>
          <a:stretch/>
        </p:blipFill>
        <p:spPr>
          <a:xfrm>
            <a:off x="5010675" y="1268760"/>
            <a:ext cx="3384376" cy="309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4606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2" y="956200"/>
            <a:ext cx="3851920" cy="28889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337" y="890168"/>
            <a:ext cx="3884176" cy="291313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90" y="3955746"/>
            <a:ext cx="3779912" cy="283493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337" y="3925516"/>
            <a:ext cx="3860525" cy="289539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59021" y="3803299"/>
            <a:ext cx="7488832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Fromages/charcuterie: </a:t>
            </a:r>
            <a:r>
              <a:rPr lang="fr-FR" b="1" dirty="0" smtClean="0">
                <a:solidFill>
                  <a:srgbClr val="0070C0"/>
                </a:solidFill>
              </a:rPr>
              <a:t>Le revêtement du meuble d’exposition des fromages était rouillé et écaillé.</a:t>
            </a:r>
            <a:endParaRPr lang="fr-FR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6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53137"/>
            <a:ext cx="2061058" cy="274807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6" y="3761856"/>
            <a:ext cx="2139702" cy="285293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741046" y="5287501"/>
            <a:ext cx="6151433" cy="14773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Absence d’impression des mentions obligatoires DF, DLC et numéro de lot pour un pot de glace Boules d’or (Vanille).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Deux pots de glace (Chocolat) de la même marque étaient ouvertes.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25" y="1132786"/>
            <a:ext cx="3024336" cy="403244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283" y="980728"/>
            <a:ext cx="3125196" cy="4166928"/>
          </a:xfrm>
          <a:prstGeom prst="rect">
            <a:avLst/>
          </a:prstGeom>
        </p:spPr>
      </p:pic>
      <p:cxnSp>
        <p:nvCxnSpPr>
          <p:cNvPr id="3" name="Connecteur droit avec flèche 2"/>
          <p:cNvCxnSpPr/>
          <p:nvPr/>
        </p:nvCxnSpPr>
        <p:spPr>
          <a:xfrm>
            <a:off x="3131840" y="2142984"/>
            <a:ext cx="504056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82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" r="54"/>
          <a:stretch/>
        </p:blipFill>
        <p:spPr>
          <a:xfrm>
            <a:off x="611560" y="1124744"/>
            <a:ext cx="4104455" cy="250827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"/>
          <a:stretch/>
        </p:blipFill>
        <p:spPr>
          <a:xfrm>
            <a:off x="307449" y="3633022"/>
            <a:ext cx="4712675" cy="309634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64088" y="5373216"/>
            <a:ext cx="3024336" cy="12003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rtlCol="0" wrap="square">
            <a:spAutoFit/>
          </a:bodyPr>
          <a:lstStyle/>
          <a:p>
            <a:r>
              <a:rPr b="1" dirty="0" lang="fr-FR" smtClean="0" u="sng">
                <a:solidFill>
                  <a:srgbClr val="0070C0"/>
                </a:solidFill>
              </a:rPr>
              <a:t>PLS: </a:t>
            </a:r>
            <a:r>
              <a:rPr b="1" dirty="0" lang="fr-FR" smtClean="0">
                <a:solidFill>
                  <a:srgbClr val="0070C0"/>
                </a:solidFill>
              </a:rPr>
              <a:t>Absence de retrait pour 16 plateaux d’œufs dont la DLC </a:t>
            </a:r>
            <a:r>
              <a:rPr b="1" dirty="0" lang="fr-FR" smtClean="0">
                <a:solidFill>
                  <a:srgbClr val="0070C0"/>
                </a:solidFill>
              </a:rPr>
              <a:t>était le</a:t>
            </a:r>
            <a:r>
              <a:rPr b="1" dirty="0" lang="fr-FR" smtClean="0">
                <a:solidFill>
                  <a:srgbClr val="0070C0"/>
                </a:solidFill>
              </a:rPr>
              <a:t> 05/12/18</a:t>
            </a:r>
            <a:r>
              <a:rPr b="1" dirty="0" lang="fr-FR">
                <a:solidFill>
                  <a:srgbClr val="0070C0"/>
                </a:solidFill>
              </a:rPr>
              <a:t>.</a:t>
            </a:r>
            <a:endParaRPr b="1" dirty="0" lang="fr-FR" u="sng">
              <a:solidFill>
                <a:srgbClr val="0070C0"/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1851773" y="1397191"/>
            <a:ext cx="3168351" cy="100811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5717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27584" y="6021288"/>
            <a:ext cx="7488832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u="sng" dirty="0" err="1" smtClean="0">
                <a:solidFill>
                  <a:srgbClr val="0070C0"/>
                </a:solidFill>
              </a:rPr>
              <a:t>Volaillerie</a:t>
            </a:r>
            <a:r>
              <a:rPr lang="fr-FR" b="1" u="sng" dirty="0" smtClean="0">
                <a:solidFill>
                  <a:srgbClr val="0070C0"/>
                </a:solidFill>
              </a:rPr>
              <a:t> trad</a:t>
            </a:r>
            <a:r>
              <a:rPr lang="fr-FR" b="1" dirty="0" smtClean="0">
                <a:solidFill>
                  <a:srgbClr val="0070C0"/>
                </a:solidFill>
              </a:rPr>
              <a:t>:Expostion des abats dans des récipients dépourvus d’égouttoirs.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12776"/>
            <a:ext cx="5340085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6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72000" y="5311071"/>
            <a:ext cx="3888432" cy="12003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Fromages/charcuterie: </a:t>
            </a:r>
            <a:r>
              <a:rPr lang="fr-FR" b="1" dirty="0" smtClean="0">
                <a:solidFill>
                  <a:srgbClr val="0070C0"/>
                </a:solidFill>
              </a:rPr>
              <a:t>Perte de traçabilité pour 3 morceaux de fromage Val Edam, emballés le 01/12/18.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48814" y="1609056"/>
            <a:ext cx="5602678" cy="420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51045" y="5769241"/>
            <a:ext cx="7488832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La trancheuse à charcuterie était dans un état d’usure, l’un de ses constituants était démonté. 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"/>
          <a:stretch/>
        </p:blipFill>
        <p:spPr>
          <a:xfrm>
            <a:off x="251520" y="950594"/>
            <a:ext cx="4325011" cy="353114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95382"/>
            <a:ext cx="4248472" cy="3186354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5940152" y="1988459"/>
            <a:ext cx="1512168" cy="1800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3517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552" y="5847655"/>
            <a:ext cx="8286434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Manque de précision des moyens à mobiliser concernant le plan d’action suite à un résultat non conforme du prélèvement Fromage Edam Boy contaminé par des Staphylocoques et des anaérobies mésophiles.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/>
          <a:stretch/>
        </p:blipFill>
        <p:spPr>
          <a:xfrm>
            <a:off x="1626121" y="494127"/>
            <a:ext cx="5603725" cy="5239129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139952" y="3861048"/>
            <a:ext cx="1872208" cy="7200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13018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004048" y="1484784"/>
            <a:ext cx="3372150" cy="14773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Zone de réception : </a:t>
            </a:r>
            <a:r>
              <a:rPr lang="fr-FR" b="1" dirty="0" smtClean="0">
                <a:solidFill>
                  <a:srgbClr val="0070C0"/>
                </a:solidFill>
              </a:rPr>
              <a:t>Absence de protection du quai de réception.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 carrelage était crevassé à plusieurs niveaux.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1" y="764704"/>
            <a:ext cx="4379979" cy="328498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7584" y="3717032"/>
            <a:ext cx="2592288" cy="34563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241" y="3627358"/>
            <a:ext cx="4152013" cy="311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6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27584" y="6093296"/>
            <a:ext cx="7488832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Absence de portière au niveau de l’entrée du magasin.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04" y="1052736"/>
            <a:ext cx="630019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6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478288" y="4653136"/>
            <a:ext cx="3932502" cy="20313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Traiteur: </a:t>
            </a:r>
            <a:r>
              <a:rPr lang="fr-FR" b="1" dirty="0" smtClean="0">
                <a:solidFill>
                  <a:srgbClr val="0070C0"/>
                </a:solidFill>
              </a:rPr>
              <a:t>L’une des poignées de la rôtissoire était démontée.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Absence de plateau du four à micro-ondes.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Présence d’égouttage depuis le meuble froid d’exposition des sandwichs.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4283968" cy="321297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69060"/>
            <a:ext cx="3851920" cy="28889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04951"/>
            <a:ext cx="2787774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40379</TotalTime>
  <Words>389</Words>
  <Application>Microsoft Office PowerPoint</Application>
  <PresentationFormat>Affichage à l'écran (4:3)</PresentationFormat>
  <Paragraphs>31</Paragraphs>
  <Slides>21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Tempus Sans ITC</vt:lpstr>
      <vt:lpstr>Wingdings</vt:lpstr>
      <vt:lpstr>Couches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QualiConsult</cp:lastModifiedBy>
  <cp:revision>571</cp:revision>
  <cp:lastPrinted>2016-02-08T19:41:58Z</cp:lastPrinted>
  <dcterms:created xsi:type="dcterms:W3CDTF">2014-03-07T09:21:22Z</dcterms:created>
  <dcterms:modified xsi:type="dcterms:W3CDTF">2018-12-08T09:55:05Z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1821673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