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2"/>
  </p:notesMasterIdLst>
  <p:handoutMasterIdLst>
    <p:handoutMasterId r:id="rId13"/>
  </p:handoutMasterIdLst>
  <p:sldIdLst>
    <p:sldId id="268" r:id="rId3"/>
    <p:sldId id="382" r:id="rId4"/>
    <p:sldId id="380" r:id="rId5"/>
    <p:sldId id="381" r:id="rId6"/>
    <p:sldId id="379" r:id="rId7"/>
    <p:sldId id="383" r:id="rId8"/>
    <p:sldId id="384" r:id="rId9"/>
    <p:sldId id="385" r:id="rId10"/>
    <p:sldId id="386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62" autoAdjust="0"/>
    <p:restoredTop sz="94484" autoAdjust="0"/>
  </p:normalViewPr>
  <p:slideViewPr>
    <p:cSldViewPr>
      <p:cViewPr>
        <p:scale>
          <a:sx n="73" d="100"/>
          <a:sy n="73" d="100"/>
        </p:scale>
        <p:origin x="-1140" y="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Jarzouna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>
                <a:solidFill>
                  <a:srgbClr val="FFC000"/>
                </a:solidFill>
              </a:rPr>
              <a:t>J</a:t>
            </a:r>
            <a:r>
              <a:rPr lang="fr-FR" sz="3600" b="1" dirty="0" err="1" smtClean="0">
                <a:solidFill>
                  <a:srgbClr val="FFC000"/>
                </a:solidFill>
              </a:rPr>
              <a:t>arzouna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8142" y="5801489"/>
            <a:ext cx="19864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13 juillet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41139" y="5577324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end 29 juin\HEND\uhd\Jarzouna\2017\juillet 17\PHOTOS\IMG_20170713_103733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39552" y="5638687"/>
            <a:ext cx="820891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fromages: </a:t>
            </a:r>
            <a:r>
              <a:rPr lang="fr-FR" b="1" dirty="0">
                <a:solidFill>
                  <a:srgbClr val="0070C0"/>
                </a:solidFill>
              </a:rPr>
              <a:t>Présence de fromages en emballage progressif : 5 morceaux meules </a:t>
            </a:r>
            <a:r>
              <a:rPr lang="fr-FR" b="1" dirty="0" err="1">
                <a:solidFill>
                  <a:srgbClr val="0070C0"/>
                </a:solidFill>
              </a:rPr>
              <a:t>massadam</a:t>
            </a:r>
            <a:r>
              <a:rPr lang="fr-FR" b="1" dirty="0">
                <a:solidFill>
                  <a:srgbClr val="0070C0"/>
                </a:solidFill>
              </a:rPr>
              <a:t> périmés DLC 12/07/17 et d’autres non retirés du rayon (land or cheddar, meule gouda, </a:t>
            </a:r>
            <a:r>
              <a:rPr lang="fr-FR" b="1" dirty="0" err="1">
                <a:solidFill>
                  <a:srgbClr val="0070C0"/>
                </a:solidFill>
              </a:rPr>
              <a:t>pavolone</a:t>
            </a:r>
            <a:r>
              <a:rPr lang="fr-FR" b="1" dirty="0">
                <a:solidFill>
                  <a:srgbClr val="0070C0"/>
                </a:solidFill>
              </a:rPr>
              <a:t>, meule edam) dont les DLC sont le 13 et 14/07/17</a:t>
            </a:r>
          </a:p>
        </p:txBody>
      </p:sp>
    </p:spTree>
    <p:extLst>
      <p:ext uri="{BB962C8B-B14F-4D97-AF65-F5344CB8AC3E}">
        <p14:creationId xmlns:p14="http://schemas.microsoft.com/office/powerpoint/2010/main" val="248422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hend 29 juin\HEND\uhd\Jarzouna\2017\juillet 17\PHOTOS\IMG_20170713_104955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40768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1187624" y="6007124"/>
            <a:ext cx="691276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fromages: traces de rouille au niveau du linéaire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857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hend 29 juin\HEND\uhd\Jarzouna\2017\juillet 17\PHOTOS\IMG_20170713_105529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6300" y="1268760"/>
            <a:ext cx="3499432" cy="4665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899592" y="5934670"/>
            <a:ext cx="7632848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fr-FR" b="1" dirty="0" smtClean="0">
                <a:solidFill>
                  <a:srgbClr val="0070C0"/>
                </a:solidFill>
              </a:rPr>
              <a:t>traiteur: </a:t>
            </a:r>
            <a:r>
              <a:rPr lang="fr-FR" b="1" dirty="0">
                <a:solidFill>
                  <a:srgbClr val="0070C0"/>
                </a:solidFill>
              </a:rPr>
              <a:t>Une seule chambre froide pour entreposer volailles crues et produits traiteurs (prêts à manger</a:t>
            </a:r>
            <a:r>
              <a:rPr lang="fr-FR" b="1" dirty="0" smtClean="0">
                <a:solidFill>
                  <a:srgbClr val="0070C0"/>
                </a:solidFill>
              </a:rPr>
              <a:t>). Prévoir l’entreposage des produits volailles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 sur une palette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30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539552" y="3050501"/>
            <a:ext cx="396044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</a:t>
            </a:r>
            <a:r>
              <a:rPr lang="fr-FR" b="1" dirty="0">
                <a:solidFill>
                  <a:srgbClr val="0070C0"/>
                </a:solidFill>
              </a:rPr>
              <a:t>Présence d’une </a:t>
            </a:r>
            <a:r>
              <a:rPr lang="fr-FR" b="1" dirty="0" smtClean="0">
                <a:solidFill>
                  <a:srgbClr val="0070C0"/>
                </a:solidFill>
              </a:rPr>
              <a:t>ouverture et de </a:t>
            </a:r>
            <a:r>
              <a:rPr lang="fr-FR" b="1" dirty="0">
                <a:solidFill>
                  <a:srgbClr val="0070C0"/>
                </a:solidFill>
              </a:rPr>
              <a:t>produit raticide sans protection 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>
                <a:solidFill>
                  <a:srgbClr val="0070C0"/>
                </a:solidFill>
              </a:rPr>
              <a:t>au-dessus de la chambre froide </a:t>
            </a:r>
            <a:r>
              <a:rPr lang="fr-FR" b="1" dirty="0" smtClean="0">
                <a:solidFill>
                  <a:srgbClr val="0070C0"/>
                </a:solidFill>
              </a:rPr>
              <a:t>positive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307472"/>
            <a:ext cx="3528392" cy="4704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Ellipse 1"/>
          <p:cNvSpPr/>
          <p:nvPr/>
        </p:nvSpPr>
        <p:spPr>
          <a:xfrm>
            <a:off x="5508104" y="5373216"/>
            <a:ext cx="1224136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900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340768"/>
            <a:ext cx="3798168" cy="5064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539552" y="3050501"/>
            <a:ext cx="39604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renforcer le nettoyage de la friteuse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97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833" y="1340768"/>
            <a:ext cx="3780420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13577" y="3055902"/>
            <a:ext cx="396044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entreposage des pics prix dans </a:t>
            </a:r>
            <a:r>
              <a:rPr lang="fr-FR" b="1" dirty="0">
                <a:solidFill>
                  <a:srgbClr val="0070C0"/>
                </a:solidFill>
                <a:latin typeface="Century Gothic" pitchFamily="34" charset="0"/>
              </a:rPr>
              <a:t>un carton de tomates </a:t>
            </a:r>
            <a:r>
              <a:rPr lang="fr-FR" b="1" dirty="0" err="1">
                <a:solidFill>
                  <a:srgbClr val="0070C0"/>
                </a:solidFill>
                <a:latin typeface="Century Gothic" pitchFamily="34" charset="0"/>
              </a:rPr>
              <a:t>san</a:t>
            </a:r>
            <a:r>
              <a:rPr lang="fr-FR" b="1" dirty="0">
                <a:solidFill>
                  <a:srgbClr val="0070C0"/>
                </a:solidFill>
                <a:latin typeface="Century Gothic" pitchFamily="34" charset="0"/>
              </a:rPr>
              <a:t> </a:t>
            </a:r>
            <a:r>
              <a:rPr lang="fr-FR" b="1" dirty="0" err="1">
                <a:solidFill>
                  <a:srgbClr val="0070C0"/>
                </a:solidFill>
                <a:latin typeface="Century Gothic" pitchFamily="34" charset="0"/>
              </a:rPr>
              <a:t>lucar</a:t>
            </a:r>
            <a:r>
              <a:rPr lang="fr-FR" b="1" dirty="0">
                <a:solidFill>
                  <a:srgbClr val="0070C0"/>
                </a:solidFill>
                <a:latin typeface="Century Gothic" pitchFamily="34" charset="0"/>
              </a:rPr>
              <a:t> dans le labo (risque de contamination croisée</a:t>
            </a:r>
            <a:r>
              <a:rPr lang="fr-FR" b="1" dirty="0" smtClean="0">
                <a:solidFill>
                  <a:srgbClr val="0070C0"/>
                </a:solidFill>
                <a:latin typeface="Century Gothic" pitchFamily="34" charset="0"/>
              </a:rPr>
              <a:t>)</a:t>
            </a:r>
            <a:endParaRPr 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47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691680" y="5989930"/>
            <a:ext cx="576064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Pâtisserie: la brosse est usée </a:t>
            </a:r>
          </a:p>
        </p:txBody>
      </p:sp>
    </p:spTree>
    <p:extLst>
      <p:ext uri="{BB962C8B-B14F-4D97-AF65-F5344CB8AC3E}">
        <p14:creationId xmlns:p14="http://schemas.microsoft.com/office/powerpoint/2010/main" val="1051950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625" y="1340768"/>
            <a:ext cx="3834426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797436" y="3527720"/>
            <a:ext cx="381642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Epicerie: renforcer le nettoyage des étagères de semoule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2425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37375</TotalTime>
  <Words>119</Words>
  <Application>Microsoft Office PowerPoint</Application>
  <PresentationFormat>Affichage à l'écran (4:3)</PresentationFormat>
  <Paragraphs>13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509</cp:revision>
  <cp:lastPrinted>2016-02-08T19:41:58Z</cp:lastPrinted>
  <dcterms:created xsi:type="dcterms:W3CDTF">2014-03-07T09:21:22Z</dcterms:created>
  <dcterms:modified xsi:type="dcterms:W3CDTF">2017-07-17T22:15:29Z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355491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