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20"/>
  </p:notesMasterIdLst>
  <p:handoutMasterIdLst>
    <p:handoutMasterId r:id="rId21"/>
  </p:handoutMasterIdLst>
  <p:sldIdLst>
    <p:sldId id="268" r:id="rId3"/>
    <p:sldId id="375" r:id="rId4"/>
    <p:sldId id="376" r:id="rId5"/>
    <p:sldId id="378" r:id="rId6"/>
    <p:sldId id="379" r:id="rId7"/>
    <p:sldId id="380" r:id="rId8"/>
    <p:sldId id="381" r:id="rId9"/>
    <p:sldId id="382" r:id="rId10"/>
    <p:sldId id="384" r:id="rId11"/>
    <p:sldId id="386" r:id="rId12"/>
    <p:sldId id="387" r:id="rId13"/>
    <p:sldId id="389" r:id="rId14"/>
    <p:sldId id="391" r:id="rId15"/>
    <p:sldId id="394" r:id="rId16"/>
    <p:sldId id="400" r:id="rId17"/>
    <p:sldId id="402" r:id="rId18"/>
    <p:sldId id="403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2" autoAdjust="0"/>
    <p:restoredTop sz="94484" autoAdjust="0"/>
  </p:normalViewPr>
  <p:slideViewPr>
    <p:cSldViewPr>
      <p:cViewPr varScale="1">
        <p:scale>
          <a:sx n="111" d="100"/>
          <a:sy n="111" d="100"/>
        </p:scale>
        <p:origin x="153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Zarzouna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Zarzouna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1384" y="5801489"/>
            <a:ext cx="1939955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01 Mars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75272" y="5733256"/>
            <a:ext cx="26404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819" y="1700808"/>
            <a:ext cx="3382565" cy="4510087"/>
          </a:xfrm>
        </p:spPr>
      </p:pic>
      <p:sp>
        <p:nvSpPr>
          <p:cNvPr id="7" name="ZoneTexte 6"/>
          <p:cNvSpPr txBox="1"/>
          <p:nvPr/>
        </p:nvSpPr>
        <p:spPr>
          <a:xfrm>
            <a:off x="755577" y="3284984"/>
            <a:ext cx="3816424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Pâtisserie-Boulangerie : Le </a:t>
            </a:r>
            <a:r>
              <a:rPr lang="fr-FR" b="1" dirty="0">
                <a:solidFill>
                  <a:srgbClr val="0070C0"/>
                </a:solidFill>
              </a:rPr>
              <a:t>dessous des étagères </a:t>
            </a:r>
            <a:r>
              <a:rPr lang="fr-FR" b="1" dirty="0" smtClean="0">
                <a:solidFill>
                  <a:srgbClr val="0070C0"/>
                </a:solidFill>
              </a:rPr>
              <a:t>du </a:t>
            </a:r>
            <a:r>
              <a:rPr lang="fr-FR" b="1" dirty="0">
                <a:solidFill>
                  <a:srgbClr val="0070C0"/>
                </a:solidFill>
              </a:rPr>
              <a:t>linéaire des gâteaux était moisi</a:t>
            </a:r>
          </a:p>
        </p:txBody>
      </p:sp>
    </p:spTree>
    <p:extLst>
      <p:ext uri="{BB962C8B-B14F-4D97-AF65-F5344CB8AC3E}">
        <p14:creationId xmlns:p14="http://schemas.microsoft.com/office/powerpoint/2010/main" val="2554038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340297"/>
            <a:ext cx="5089193" cy="3816895"/>
          </a:xfrm>
        </p:spPr>
      </p:pic>
      <p:sp>
        <p:nvSpPr>
          <p:cNvPr id="6" name="ZoneTexte 5"/>
          <p:cNvSpPr txBox="1"/>
          <p:nvPr/>
        </p:nvSpPr>
        <p:spPr>
          <a:xfrm>
            <a:off x="755576" y="5229200"/>
            <a:ext cx="7632848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Pâtisserie-Boulangerie : La </a:t>
            </a:r>
            <a:r>
              <a:rPr lang="fr-FR" b="1" dirty="0">
                <a:solidFill>
                  <a:srgbClr val="0070C0"/>
                </a:solidFill>
              </a:rPr>
              <a:t>liste des ingrédients du </a:t>
            </a:r>
            <a:r>
              <a:rPr lang="fr-FR" b="1" dirty="0" err="1">
                <a:solidFill>
                  <a:srgbClr val="0070C0"/>
                </a:solidFill>
              </a:rPr>
              <a:t>kaak</a:t>
            </a:r>
            <a:r>
              <a:rPr lang="fr-FR" b="1" dirty="0">
                <a:solidFill>
                  <a:srgbClr val="0070C0"/>
                </a:solidFill>
              </a:rPr>
              <a:t> dattes (fournisseur: Société </a:t>
            </a:r>
            <a:r>
              <a:rPr lang="fr-FR" b="1" dirty="0" err="1">
                <a:solidFill>
                  <a:srgbClr val="0070C0"/>
                </a:solidFill>
              </a:rPr>
              <a:t>Essaada</a:t>
            </a:r>
            <a:r>
              <a:rPr lang="fr-FR" b="1" dirty="0">
                <a:solidFill>
                  <a:srgbClr val="0070C0"/>
                </a:solidFill>
              </a:rPr>
              <a:t> de Pâtisserie Tunisienne) ne mentionne pas l'existence du sésame présent dans le produit. </a:t>
            </a:r>
          </a:p>
        </p:txBody>
      </p:sp>
    </p:spTree>
    <p:extLst>
      <p:ext uri="{BB962C8B-B14F-4D97-AF65-F5344CB8AC3E}">
        <p14:creationId xmlns:p14="http://schemas.microsoft.com/office/powerpoint/2010/main" val="2666149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932040" y="1412776"/>
            <a:ext cx="3382565" cy="4510087"/>
          </a:xfrm>
        </p:spPr>
      </p:pic>
      <p:sp>
        <p:nvSpPr>
          <p:cNvPr id="7" name="ZoneTexte 6"/>
          <p:cNvSpPr txBox="1"/>
          <p:nvPr/>
        </p:nvSpPr>
        <p:spPr>
          <a:xfrm>
            <a:off x="755576" y="2708920"/>
            <a:ext cx="410445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 : Les </a:t>
            </a:r>
            <a:r>
              <a:rPr lang="fr-FR" b="1" dirty="0">
                <a:solidFill>
                  <a:srgbClr val="0070C0"/>
                </a:solidFill>
              </a:rPr>
              <a:t>parois internes de la friteuse ne sont pas propres</a:t>
            </a:r>
          </a:p>
        </p:txBody>
      </p:sp>
    </p:spTree>
    <p:extLst>
      <p:ext uri="{BB962C8B-B14F-4D97-AF65-F5344CB8AC3E}">
        <p14:creationId xmlns:p14="http://schemas.microsoft.com/office/powerpoint/2010/main" val="4031802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556792"/>
            <a:ext cx="3382565" cy="4510087"/>
          </a:xfrm>
        </p:spPr>
      </p:pic>
      <p:sp>
        <p:nvSpPr>
          <p:cNvPr id="6" name="ZoneTexte 5"/>
          <p:cNvSpPr txBox="1"/>
          <p:nvPr/>
        </p:nvSpPr>
        <p:spPr>
          <a:xfrm>
            <a:off x="827584" y="2348880"/>
            <a:ext cx="3600400" cy="175432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fruits et légumes : L'afficheur </a:t>
            </a:r>
            <a:r>
              <a:rPr lang="fr-FR" b="1" dirty="0">
                <a:solidFill>
                  <a:srgbClr val="0070C0"/>
                </a:solidFill>
              </a:rPr>
              <a:t>du meuble horizontal des légumes n'est pas fonctionnel, la température </a:t>
            </a:r>
            <a:r>
              <a:rPr lang="fr-FR" b="1" dirty="0" smtClean="0">
                <a:solidFill>
                  <a:srgbClr val="0070C0"/>
                </a:solidFill>
              </a:rPr>
              <a:t>mesurée </a:t>
            </a:r>
            <a:r>
              <a:rPr lang="fr-FR" b="1" dirty="0">
                <a:solidFill>
                  <a:srgbClr val="0070C0"/>
                </a:solidFill>
              </a:rPr>
              <a:t>est +7,8°C</a:t>
            </a:r>
          </a:p>
        </p:txBody>
      </p:sp>
    </p:spTree>
    <p:extLst>
      <p:ext uri="{BB962C8B-B14F-4D97-AF65-F5344CB8AC3E}">
        <p14:creationId xmlns:p14="http://schemas.microsoft.com/office/powerpoint/2010/main" val="534112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Espace réservé du contenu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367185"/>
            <a:ext cx="3382565" cy="4510087"/>
          </a:xfrm>
        </p:spPr>
      </p:pic>
      <p:pic>
        <p:nvPicPr>
          <p:cNvPr id="10" name="Espace réservé du contenu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1367656"/>
            <a:ext cx="4188618" cy="3141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oneTexte 10"/>
          <p:cNvSpPr txBox="1"/>
          <p:nvPr/>
        </p:nvSpPr>
        <p:spPr>
          <a:xfrm>
            <a:off x="677994" y="5044534"/>
            <a:ext cx="4194192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Chambre froide PLS : Le revêtement du sol est écaillé, le sol de la chambre froide est brisé</a:t>
            </a:r>
          </a:p>
        </p:txBody>
      </p:sp>
    </p:spTree>
    <p:extLst>
      <p:ext uri="{BB962C8B-B14F-4D97-AF65-F5344CB8AC3E}">
        <p14:creationId xmlns:p14="http://schemas.microsoft.com/office/powerpoint/2010/main" val="1108742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777" y="1340769"/>
            <a:ext cx="4148679" cy="3111510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55" y="1340768"/>
            <a:ext cx="4128458" cy="309634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12184" y="5133696"/>
            <a:ext cx="756084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b="1" dirty="0" smtClean="0">
                <a:solidFill>
                  <a:srgbClr val="0070C0"/>
                </a:solidFill>
              </a:rPr>
              <a:t>Meuble frigorifique des olives et condiments : L'afficheur </a:t>
            </a:r>
            <a:r>
              <a:rPr lang="fr-FR" b="1" dirty="0">
                <a:solidFill>
                  <a:srgbClr val="0070C0"/>
                </a:solidFill>
              </a:rPr>
              <a:t>du meuble n'est pas </a:t>
            </a:r>
            <a:r>
              <a:rPr lang="fr-FR" b="1" dirty="0" smtClean="0">
                <a:solidFill>
                  <a:srgbClr val="0070C0"/>
                </a:solidFill>
              </a:rPr>
              <a:t>fonctionnel</a:t>
            </a:r>
            <a:endParaRPr lang="fr-FR" b="1" dirty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b="1" dirty="0" smtClean="0">
                <a:solidFill>
                  <a:srgbClr val="0070C0"/>
                </a:solidFill>
              </a:rPr>
              <a:t>Les </a:t>
            </a:r>
            <a:r>
              <a:rPr lang="fr-FR" b="1" dirty="0">
                <a:solidFill>
                  <a:srgbClr val="0070C0"/>
                </a:solidFill>
              </a:rPr>
              <a:t>portes étiquettes sont </a:t>
            </a:r>
            <a:r>
              <a:rPr lang="fr-FR" b="1" dirty="0" smtClean="0">
                <a:solidFill>
                  <a:srgbClr val="0070C0"/>
                </a:solidFill>
              </a:rPr>
              <a:t>rouillés</a:t>
            </a:r>
          </a:p>
          <a:p>
            <a:pPr marL="285750" indent="-285750">
              <a:buFontTx/>
              <a:buChar char="-"/>
            </a:pPr>
            <a:r>
              <a:rPr lang="fr-FR" b="1" dirty="0" smtClean="0">
                <a:solidFill>
                  <a:srgbClr val="0070C0"/>
                </a:solidFill>
              </a:rPr>
              <a:t>Les évaporateurs sont souillés</a:t>
            </a:r>
          </a:p>
        </p:txBody>
      </p:sp>
    </p:spTree>
    <p:extLst>
      <p:ext uri="{BB962C8B-B14F-4D97-AF65-F5344CB8AC3E}">
        <p14:creationId xmlns:p14="http://schemas.microsoft.com/office/powerpoint/2010/main" val="5054301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556792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827585" y="2575794"/>
            <a:ext cx="3960440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pâtisserie : Présence </a:t>
            </a:r>
            <a:r>
              <a:rPr lang="fr-FR" b="1" dirty="0">
                <a:solidFill>
                  <a:srgbClr val="0070C0"/>
                </a:solidFill>
              </a:rPr>
              <a:t>d'eau sur le sol provenant du meuble froid d'exposition des gâteaux</a:t>
            </a:r>
          </a:p>
        </p:txBody>
      </p:sp>
    </p:spTree>
    <p:extLst>
      <p:ext uri="{BB962C8B-B14F-4D97-AF65-F5344CB8AC3E}">
        <p14:creationId xmlns:p14="http://schemas.microsoft.com/office/powerpoint/2010/main" val="761185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859" y="1412776"/>
            <a:ext cx="3382565" cy="451008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128" y="1484784"/>
            <a:ext cx="2630244" cy="35069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35128" y="6093296"/>
            <a:ext cx="487345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 sol est ébréché, le carrelage est fissuré </a:t>
            </a:r>
          </a:p>
        </p:txBody>
      </p:sp>
    </p:spTree>
    <p:extLst>
      <p:ext uri="{BB962C8B-B14F-4D97-AF65-F5344CB8AC3E}">
        <p14:creationId xmlns:p14="http://schemas.microsoft.com/office/powerpoint/2010/main" val="698226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365705"/>
            <a:ext cx="3358340" cy="447778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817" y="1365705"/>
            <a:ext cx="4287231" cy="3215423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27584" y="5157192"/>
            <a:ext cx="4032448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Chambre froide fromagerie : </a:t>
            </a:r>
            <a:r>
              <a:rPr lang="fr-FR" b="1" dirty="0" smtClean="0">
                <a:solidFill>
                  <a:srgbClr val="0070C0"/>
                </a:solidFill>
              </a:rPr>
              <a:t>Les </a:t>
            </a:r>
            <a:r>
              <a:rPr lang="fr-FR" b="1" dirty="0">
                <a:solidFill>
                  <a:srgbClr val="0070C0"/>
                </a:solidFill>
              </a:rPr>
              <a:t>seaux de ricotta baignaient dans l'exsudat de la ricotta</a:t>
            </a:r>
          </a:p>
        </p:txBody>
      </p:sp>
    </p:spTree>
    <p:extLst>
      <p:ext uri="{BB962C8B-B14F-4D97-AF65-F5344CB8AC3E}">
        <p14:creationId xmlns:p14="http://schemas.microsoft.com/office/powerpoint/2010/main" val="399572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53554"/>
            <a:ext cx="4536504" cy="3402378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340768"/>
            <a:ext cx="2997814" cy="399708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27584" y="5446965"/>
            <a:ext cx="760632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fromagerie : Le </a:t>
            </a:r>
            <a:r>
              <a:rPr lang="fr-FR" b="1" dirty="0">
                <a:solidFill>
                  <a:srgbClr val="0070C0"/>
                </a:solidFill>
              </a:rPr>
              <a:t>boyau de mozzarella entamé n'était pas identifié, la date d'entame n'était pas inscrite</a:t>
            </a:r>
          </a:p>
        </p:txBody>
      </p:sp>
    </p:spTree>
    <p:extLst>
      <p:ext uri="{BB962C8B-B14F-4D97-AF65-F5344CB8AC3E}">
        <p14:creationId xmlns:p14="http://schemas.microsoft.com/office/powerpoint/2010/main" val="1222966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40769"/>
            <a:ext cx="3510780" cy="2400888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340768"/>
            <a:ext cx="3201185" cy="240088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780420"/>
            <a:ext cx="3755909" cy="281693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83568" y="4437112"/>
            <a:ext cx="3888432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 : Plusieurs </a:t>
            </a:r>
            <a:r>
              <a:rPr lang="fr-FR" b="1" dirty="0">
                <a:solidFill>
                  <a:srgbClr val="0070C0"/>
                </a:solidFill>
              </a:rPr>
              <a:t>boyaux entamés de charcuterie sont sans </a:t>
            </a:r>
            <a:r>
              <a:rPr lang="fr-FR" b="1" dirty="0" smtClean="0">
                <a:solidFill>
                  <a:srgbClr val="0070C0"/>
                </a:solidFill>
              </a:rPr>
              <a:t>dates d’entame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2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412776"/>
            <a:ext cx="3482805" cy="2612104"/>
          </a:xfr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412776"/>
            <a:ext cx="2954280" cy="393904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115616" y="5507940"/>
            <a:ext cx="5279009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Fromagerie : Les </a:t>
            </a:r>
            <a:r>
              <a:rPr lang="fr-FR" b="1" dirty="0">
                <a:solidFill>
                  <a:srgbClr val="0070C0"/>
                </a:solidFill>
              </a:rPr>
              <a:t>portes étiquettes sont rouillés</a:t>
            </a:r>
          </a:p>
        </p:txBody>
      </p:sp>
    </p:spTree>
    <p:extLst>
      <p:ext uri="{BB962C8B-B14F-4D97-AF65-F5344CB8AC3E}">
        <p14:creationId xmlns:p14="http://schemas.microsoft.com/office/powerpoint/2010/main" val="3889001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space réservé du contenu 9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38991"/>
            <a:ext cx="3382565" cy="4510087"/>
          </a:xfr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412776"/>
            <a:ext cx="3744416" cy="2808312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4644009" y="4725144"/>
            <a:ext cx="3744416" cy="14773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Fromagerie – Charcuterie : Les </a:t>
            </a:r>
            <a:r>
              <a:rPr lang="fr-FR" b="1" dirty="0">
                <a:solidFill>
                  <a:srgbClr val="0070C0"/>
                </a:solidFill>
              </a:rPr>
              <a:t>produits casse sont entreposés dans le meuble de stockage tampon à côté des produits en attente </a:t>
            </a:r>
            <a:r>
              <a:rPr lang="fr-FR" b="1" dirty="0" smtClean="0">
                <a:solidFill>
                  <a:srgbClr val="0070C0"/>
                </a:solidFill>
              </a:rPr>
              <a:t>d'exposition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572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340768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043608" y="2708920"/>
            <a:ext cx="371447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 – Boulangerie : 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 revêtement </a:t>
            </a:r>
            <a:r>
              <a:rPr lang="fr-FR" b="1" dirty="0">
                <a:solidFill>
                  <a:srgbClr val="0070C0"/>
                </a:solidFill>
              </a:rPr>
              <a:t>du sol est écaillé</a:t>
            </a:r>
          </a:p>
        </p:txBody>
      </p:sp>
    </p:spTree>
    <p:extLst>
      <p:ext uri="{BB962C8B-B14F-4D97-AF65-F5344CB8AC3E}">
        <p14:creationId xmlns:p14="http://schemas.microsoft.com/office/powerpoint/2010/main" val="1615285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4689" y="1412777"/>
            <a:ext cx="4608512" cy="3456384"/>
          </a:xfrm>
        </p:spPr>
      </p:pic>
      <p:sp>
        <p:nvSpPr>
          <p:cNvPr id="6" name="ZoneTexte 5"/>
          <p:cNvSpPr txBox="1"/>
          <p:nvPr/>
        </p:nvSpPr>
        <p:spPr>
          <a:xfrm>
            <a:off x="755576" y="2492896"/>
            <a:ext cx="288032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Stockage des produits surgelés : Le </a:t>
            </a:r>
            <a:r>
              <a:rPr lang="fr-FR" b="1" dirty="0">
                <a:solidFill>
                  <a:srgbClr val="0070C0"/>
                </a:solidFill>
              </a:rPr>
              <a:t>revêtement du sol de la chambre froide est écaillé </a:t>
            </a:r>
          </a:p>
        </p:txBody>
      </p:sp>
    </p:spTree>
    <p:extLst>
      <p:ext uri="{BB962C8B-B14F-4D97-AF65-F5344CB8AC3E}">
        <p14:creationId xmlns:p14="http://schemas.microsoft.com/office/powerpoint/2010/main" val="2485416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3648405" cy="2736304"/>
          </a:xfrm>
        </p:spPr>
      </p:pic>
      <p:pic>
        <p:nvPicPr>
          <p:cNvPr id="4" name="Espace réservé du contenu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01390" y="1340768"/>
            <a:ext cx="3959042" cy="2969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683568" y="5301208"/>
            <a:ext cx="7733207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Pâtisserie-Boulangerie : </a:t>
            </a:r>
            <a:endParaRPr lang="fr-FR" b="1" dirty="0" smtClean="0">
              <a:solidFill>
                <a:srgbClr val="0070C0"/>
              </a:solidFill>
            </a:endParaRPr>
          </a:p>
          <a:p>
            <a:r>
              <a:rPr lang="fr-FR" b="1" dirty="0" smtClean="0">
                <a:solidFill>
                  <a:srgbClr val="0070C0"/>
                </a:solidFill>
              </a:rPr>
              <a:t>Le </a:t>
            </a:r>
            <a:r>
              <a:rPr lang="fr-FR" b="1" dirty="0">
                <a:solidFill>
                  <a:srgbClr val="0070C0"/>
                </a:solidFill>
              </a:rPr>
              <a:t>produit "pain de mie" moisi est entreposé dans un bac sur le four.</a:t>
            </a:r>
          </a:p>
        </p:txBody>
      </p:sp>
    </p:spTree>
    <p:extLst>
      <p:ext uri="{BB962C8B-B14F-4D97-AF65-F5344CB8AC3E}">
        <p14:creationId xmlns:p14="http://schemas.microsoft.com/office/powerpoint/2010/main" val="15229405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37273</TotalTime>
  <Words>269</Words>
  <Application>Microsoft Office PowerPoint</Application>
  <PresentationFormat>Affichage à l'écran (4:3)</PresentationFormat>
  <Paragraphs>25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499</cp:revision>
  <cp:lastPrinted>2016-02-08T19:41:58Z</cp:lastPrinted>
  <dcterms:created xsi:type="dcterms:W3CDTF">2014-03-07T09:21:22Z</dcterms:created>
  <dcterms:modified xsi:type="dcterms:W3CDTF">2017-03-09T07:54:06Z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630726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