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8" r:id="rId2"/>
    <p:sldId id="323" r:id="rId3"/>
    <p:sldId id="324" r:id="rId4"/>
    <p:sldId id="325" r:id="rId5"/>
    <p:sldId id="327" r:id="rId6"/>
    <p:sldId id="326" r:id="rId7"/>
    <p:sldId id="328" r:id="rId8"/>
    <p:sldId id="329" r:id="rId9"/>
    <p:sldId id="330" r:id="rId10"/>
    <p:sldId id="334" r:id="rId11"/>
    <p:sldId id="335" r:id="rId12"/>
    <p:sldId id="336" r:id="rId13"/>
    <p:sldId id="337" r:id="rId14"/>
    <p:sldId id="338" r:id="rId15"/>
    <p:sldId id="340" r:id="rId16"/>
    <p:sldId id="341" r:id="rId17"/>
    <p:sldId id="343" r:id="rId18"/>
    <p:sldId id="350" r:id="rId19"/>
    <p:sldId id="342" r:id="rId20"/>
    <p:sldId id="339" r:id="rId21"/>
    <p:sldId id="344" r:id="rId22"/>
    <p:sldId id="345" r:id="rId23"/>
    <p:sldId id="348" r:id="rId24"/>
    <p:sldId id="349" r:id="rId25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pPr/>
              <a:t>23/04/2019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pPr/>
              <a:t>23/04/2019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11188" y="1484315"/>
            <a:ext cx="7921625" cy="4510087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graphique SmartArt</a:t>
            </a:r>
            <a:endParaRPr lang="fr-FR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11188" y="1484315"/>
            <a:ext cx="7921625" cy="4510087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tableau</a:t>
            </a:r>
            <a:endParaRPr lang="fr-FR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http://www.servi.com.tn/static/upload/748daf0152b74bf124be98188d120343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06" y="-27384"/>
            <a:ext cx="1691894" cy="107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0955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CM </a:t>
            </a:r>
            <a:r>
              <a:rPr lang="fr-FR" altLang="fr-FR" kern="0" dirty="0" err="1" smtClean="0"/>
              <a:t>Houmet</a:t>
            </a:r>
            <a:r>
              <a:rPr lang="fr-FR" altLang="fr-FR" kern="0" dirty="0" smtClean="0"/>
              <a:t> Souk</a:t>
            </a:r>
            <a:endParaRPr lang="fr-FR" altLang="fr-FR" kern="0" baseline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Magasin: </a:t>
            </a:r>
            <a:r>
              <a:rPr lang="fr-FR" sz="3600" b="1" dirty="0" err="1" smtClean="0">
                <a:solidFill>
                  <a:srgbClr val="FFC000"/>
                </a:solidFill>
              </a:rPr>
              <a:t>Houmet</a:t>
            </a:r>
            <a:r>
              <a:rPr lang="fr-FR" sz="3600" b="1" dirty="0" smtClean="0">
                <a:solidFill>
                  <a:srgbClr val="FFC000"/>
                </a:solidFill>
              </a:rPr>
              <a:t> Souk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3300" y="5846299"/>
            <a:ext cx="2037737" cy="5078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000000"/>
                </a:solidFill>
              </a:rPr>
              <a:t>Le </a:t>
            </a:r>
            <a:r>
              <a:rPr lang="fr-FR" b="1" dirty="0" smtClean="0">
                <a:solidFill>
                  <a:srgbClr val="000000"/>
                </a:solidFill>
              </a:rPr>
              <a:t>10 AVRIL 2019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6127" y="5746593"/>
            <a:ext cx="2614818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 Dhia MECHLAOUI</a:t>
            </a: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5576" y="6165304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Boucherie: un sachet d’abat de poulet acheté par un opérateur du rayon était exposé au niveau du meuble d’exposition.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6041" y="928507"/>
            <a:ext cx="3769715" cy="502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Boucherie: raboter les planches de découpe.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426"/>
            <a:ext cx="4283968" cy="32129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68760"/>
            <a:ext cx="4631499" cy="34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Boucherie: revêtement rouillé et ébréché.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4549" r="9001" b="7253"/>
          <a:stretch/>
        </p:blipFill>
        <p:spPr>
          <a:xfrm>
            <a:off x="3707904" y="1324302"/>
            <a:ext cx="2497386" cy="35556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13059" b="21000"/>
          <a:stretch/>
        </p:blipFill>
        <p:spPr>
          <a:xfrm rot="5400000">
            <a:off x="6139641" y="1418039"/>
            <a:ext cx="3123723" cy="26586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5350" b="10100"/>
          <a:stretch/>
        </p:blipFill>
        <p:spPr>
          <a:xfrm>
            <a:off x="0" y="1196752"/>
            <a:ext cx="353679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5576" y="6165304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Boucherie: l’</a:t>
            </a:r>
            <a:r>
              <a:rPr lang="fr-FR" sz="1600" b="1" dirty="0" err="1" smtClean="0">
                <a:solidFill>
                  <a:srgbClr val="0070C0"/>
                </a:solidFill>
              </a:rPr>
              <a:t>accrochoir</a:t>
            </a:r>
            <a:r>
              <a:rPr lang="fr-FR" sz="1600" b="1" dirty="0" smtClean="0">
                <a:solidFill>
                  <a:srgbClr val="0070C0"/>
                </a:solidFill>
              </a:rPr>
              <a:t> des carcasses était démontée.</a:t>
            </a:r>
          </a:p>
          <a:p>
            <a:r>
              <a:rPr lang="fr-FR" sz="1600" b="1" dirty="0" smtClean="0">
                <a:solidFill>
                  <a:srgbClr val="0070C0"/>
                </a:solidFill>
              </a:rPr>
              <a:t>La zone des produits « casse » était </a:t>
            </a:r>
            <a:r>
              <a:rPr lang="fr-FR" sz="1600" b="1" dirty="0" smtClean="0">
                <a:solidFill>
                  <a:srgbClr val="0070C0"/>
                </a:solidFill>
              </a:rPr>
              <a:t>démunie </a:t>
            </a:r>
            <a:r>
              <a:rPr lang="fr-FR" sz="1600" b="1" dirty="0" smtClean="0">
                <a:solidFill>
                  <a:srgbClr val="0070C0"/>
                </a:solidFill>
              </a:rPr>
              <a:t>d’affichage.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528" y="1948393"/>
            <a:ext cx="4608512" cy="34563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4804" y="845509"/>
            <a:ext cx="3160924" cy="42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Boucherie: manque de propreté du </a:t>
            </a:r>
            <a:r>
              <a:rPr lang="fr-FR" sz="1600" b="1" dirty="0" smtClean="0">
                <a:solidFill>
                  <a:srgbClr val="0070C0"/>
                </a:solidFill>
              </a:rPr>
              <a:t>hachoir à </a:t>
            </a:r>
            <a:r>
              <a:rPr lang="fr-FR" sz="1600" b="1" dirty="0" smtClean="0">
                <a:solidFill>
                  <a:srgbClr val="0070C0"/>
                </a:solidFill>
              </a:rPr>
              <a:t>viandes.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46" y="1484784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165304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Poissonnerie: les sardines étaient </a:t>
            </a:r>
            <a:r>
              <a:rPr lang="fr-FR" sz="1600" b="1" dirty="0" smtClean="0">
                <a:solidFill>
                  <a:srgbClr val="0070C0"/>
                </a:solidFill>
              </a:rPr>
              <a:t>exposées </a:t>
            </a:r>
            <a:r>
              <a:rPr lang="fr-FR" sz="1600" b="1" dirty="0" smtClean="0">
                <a:solidFill>
                  <a:srgbClr val="0070C0"/>
                </a:solidFill>
              </a:rPr>
              <a:t>sur un film plastique, l’exposition des sardines directement sur l’étal est </a:t>
            </a:r>
            <a:r>
              <a:rPr lang="fr-FR" sz="1600" b="1" dirty="0" smtClean="0">
                <a:solidFill>
                  <a:srgbClr val="0070C0"/>
                </a:solidFill>
              </a:rPr>
              <a:t>autorisée.</a:t>
            </a:r>
            <a:endParaRPr lang="fr-FR" sz="1600" b="1" dirty="0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0643" y="844699"/>
            <a:ext cx="3840510" cy="5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67544" y="6165304"/>
            <a:ext cx="8568952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Poissonnerie: hausse de la T° à cœur des daurades (T° mesurée était à 6,6°C&lt;2°C).</a:t>
            </a:r>
          </a:p>
          <a:p>
            <a:r>
              <a:rPr lang="fr-FR" sz="1600" b="1" dirty="0" smtClean="0">
                <a:solidFill>
                  <a:srgbClr val="0070C0"/>
                </a:solidFill>
              </a:rPr>
              <a:t>Manque de la date de réception sur les caisses.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3050" r="4333" b="1403"/>
          <a:stretch/>
        </p:blipFill>
        <p:spPr>
          <a:xfrm rot="16200000">
            <a:off x="4883771" y="452933"/>
            <a:ext cx="3120874" cy="48965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15000" b="1701"/>
          <a:stretch/>
        </p:blipFill>
        <p:spPr>
          <a:xfrm>
            <a:off x="683568" y="1340768"/>
            <a:ext cx="232592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402814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Poissonnerie: présence de vers au niveau d’un poisson « Rascasse ».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101" r="4326" b="5901"/>
          <a:stretch/>
        </p:blipFill>
        <p:spPr>
          <a:xfrm>
            <a:off x="3419872" y="1412776"/>
            <a:ext cx="5545516" cy="43924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800" r="3538" b="4851"/>
          <a:stretch/>
        </p:blipFill>
        <p:spPr>
          <a:xfrm>
            <a:off x="21973" y="1412776"/>
            <a:ext cx="3168352" cy="246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81796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Poissonnerie: </a:t>
            </a:r>
            <a:r>
              <a:rPr lang="fr-FR" sz="1600" b="1" dirty="0">
                <a:solidFill>
                  <a:srgbClr val="0070C0"/>
                </a:solidFill>
              </a:rPr>
              <a:t>la douchette du système 3 bacs était endommagée.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96752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402814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Le revêtement des sols étaient ébréchés à plusieurs niveaux.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4824"/>
            <a:ext cx="2592288" cy="34563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22" y="1132426"/>
            <a:ext cx="2539689" cy="33862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" y="1132426"/>
            <a:ext cx="3432982" cy="25747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205" y="3403741"/>
            <a:ext cx="2476871" cy="330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165304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FLEG: les dates de retrait n’étaient pas respectées pour une barquette de carotte et une barquette de courgette.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4801" r="5901"/>
          <a:stretch/>
        </p:blipFill>
        <p:spPr>
          <a:xfrm>
            <a:off x="282605" y="1268760"/>
            <a:ext cx="4320480" cy="27627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27950" r="12201"/>
          <a:stretch/>
        </p:blipFill>
        <p:spPr>
          <a:xfrm>
            <a:off x="4932039" y="1268759"/>
            <a:ext cx="4308057" cy="27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402814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PLS: la zone casse n’était pas </a:t>
            </a:r>
            <a:r>
              <a:rPr lang="fr-FR" sz="1600" b="1" dirty="0" smtClean="0">
                <a:solidFill>
                  <a:srgbClr val="0070C0"/>
                </a:solidFill>
              </a:rPr>
              <a:t>balisée.</a:t>
            </a:r>
            <a:endParaRPr lang="fr-FR" sz="1600" b="1" dirty="0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2686682" y="1340768"/>
            <a:ext cx="3888432" cy="466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1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5576" y="6093296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PLS: la baguette des prix était décollée, le revêtement du meuble froid d’exposition était décollé.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751" r="2199" b="12999"/>
          <a:stretch/>
        </p:blipFill>
        <p:spPr>
          <a:xfrm>
            <a:off x="4644008" y="1412776"/>
            <a:ext cx="4248472" cy="30518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t="19950" r="6442"/>
          <a:stretch/>
        </p:blipFill>
        <p:spPr>
          <a:xfrm>
            <a:off x="34285" y="1412776"/>
            <a:ext cx="434469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09788" y="6165304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PGC: présence d’un boite de conserve cabossée.</a:t>
            </a:r>
          </a:p>
          <a:p>
            <a:r>
              <a:rPr lang="fr-FR" sz="1600" b="1" dirty="0" smtClean="0">
                <a:solidFill>
                  <a:srgbClr val="0070C0"/>
                </a:solidFill>
              </a:rPr>
              <a:t>Renforcer le nettoyage du linéaire du thé.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851" r="4325" b="3800"/>
          <a:stretch/>
        </p:blipFill>
        <p:spPr>
          <a:xfrm>
            <a:off x="3923927" y="1412776"/>
            <a:ext cx="4529055" cy="34563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18900" r="17801" b="8882"/>
          <a:stretch/>
        </p:blipFill>
        <p:spPr>
          <a:xfrm>
            <a:off x="323528" y="1412776"/>
            <a:ext cx="3168352" cy="38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165304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Le revêtement du quai de la réception était décollé.</a:t>
            </a:r>
          </a:p>
          <a:p>
            <a:r>
              <a:rPr lang="fr-FR" sz="1600" b="1" dirty="0" smtClean="0">
                <a:solidFill>
                  <a:srgbClr val="0070C0"/>
                </a:solidFill>
              </a:rPr>
              <a:t>Les bennes étaient entreposés prés du quai de réception.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23750"/>
          <a:stretch/>
        </p:blipFill>
        <p:spPr>
          <a:xfrm>
            <a:off x="4630898" y="1412776"/>
            <a:ext cx="3600400" cy="42365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851" r="13601" b="4851"/>
          <a:stretch/>
        </p:blipFill>
        <p:spPr>
          <a:xfrm>
            <a:off x="611560" y="1412776"/>
            <a:ext cx="2808312" cy="45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83568" y="6165304"/>
            <a:ext cx="7750644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PLS: l’afficheur affiche une température erronée (T° négative), il s’agit d’un </a:t>
            </a:r>
            <a:r>
              <a:rPr lang="fr-FR" sz="1600" b="1" dirty="0" smtClean="0">
                <a:solidFill>
                  <a:srgbClr val="0070C0"/>
                </a:solidFill>
              </a:rPr>
              <a:t>meuble </a:t>
            </a:r>
            <a:r>
              <a:rPr lang="fr-FR" sz="1600" b="1" dirty="0" smtClean="0">
                <a:solidFill>
                  <a:srgbClr val="0070C0"/>
                </a:solidFill>
              </a:rPr>
              <a:t>froid positif.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1150" r="7476" b="9052"/>
          <a:stretch/>
        </p:blipFill>
        <p:spPr>
          <a:xfrm>
            <a:off x="1475656" y="1556792"/>
            <a:ext cx="6120680" cy="43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FLEG: un morceau de potiron était dépourvu d’étiquette UHD, dates de retrait dépassés pour deux morceaux de potiron.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6401" r="5201" b="5901"/>
          <a:stretch/>
        </p:blipFill>
        <p:spPr>
          <a:xfrm>
            <a:off x="6458145" y="1323863"/>
            <a:ext cx="2678048" cy="30964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6247" b="7346"/>
          <a:stretch/>
        </p:blipFill>
        <p:spPr>
          <a:xfrm>
            <a:off x="107503" y="1338982"/>
            <a:ext cx="3195393" cy="33861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0600" r="13601"/>
          <a:stretch/>
        </p:blipFill>
        <p:spPr>
          <a:xfrm>
            <a:off x="3455965" y="1328898"/>
            <a:ext cx="2844227" cy="37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5733256"/>
            <a:ext cx="8784976" cy="107721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F</a:t>
            </a:r>
            <a:r>
              <a:rPr lang="fr-FR" sz="1600" b="1" dirty="0" smtClean="0">
                <a:solidFill>
                  <a:srgbClr val="0070C0"/>
                </a:solidFill>
              </a:rPr>
              <a:t>romage: les mentions légales étaient illisibles pour deux pièces de fromage « Caciocavallo »</a:t>
            </a:r>
          </a:p>
          <a:p>
            <a:r>
              <a:rPr lang="fr-FR" sz="1600" b="1" dirty="0" smtClean="0">
                <a:solidFill>
                  <a:srgbClr val="0070C0"/>
                </a:solidFill>
              </a:rPr>
              <a:t>Le poivre ne figure pas dans la liste des ingrédients du fromage « </a:t>
            </a:r>
            <a:r>
              <a:rPr lang="fr-FR" sz="1600" b="1" dirty="0" err="1" smtClean="0">
                <a:solidFill>
                  <a:srgbClr val="0070C0"/>
                </a:solidFill>
              </a:rPr>
              <a:t>Scamorza</a:t>
            </a:r>
            <a:r>
              <a:rPr lang="fr-FR" sz="1600" b="1" dirty="0" smtClean="0">
                <a:solidFill>
                  <a:srgbClr val="0070C0"/>
                </a:solidFill>
              </a:rPr>
              <a:t> », avertir le fournisseur à cet écart.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9050" r="6688" b="10101"/>
          <a:stretch/>
        </p:blipFill>
        <p:spPr>
          <a:xfrm>
            <a:off x="179512" y="1340768"/>
            <a:ext cx="4680520" cy="37154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9051" r="16138" b="10100"/>
          <a:stretch/>
        </p:blipFill>
        <p:spPr>
          <a:xfrm>
            <a:off x="5364088" y="1340768"/>
            <a:ext cx="3384376" cy="38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165304"/>
            <a:ext cx="76066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Charcuterie: absence de la date d’entame sur un boudin de jambon entamé.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6401" r="8263" b="9051"/>
          <a:stretch/>
        </p:blipFill>
        <p:spPr>
          <a:xfrm>
            <a:off x="1966602" y="1628800"/>
            <a:ext cx="5328592" cy="36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Olives et épices: les boules de harissa n’étaient pas étiquetées.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54" y="1484784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Traiteur: les vitres des meubles d’exposition étaient ébréchés.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7451" r="6688" b="8001"/>
          <a:stretch/>
        </p:blipFill>
        <p:spPr>
          <a:xfrm>
            <a:off x="1835696" y="3859311"/>
            <a:ext cx="3312368" cy="22186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3250" r="6689" b="8001"/>
          <a:stretch/>
        </p:blipFill>
        <p:spPr>
          <a:xfrm>
            <a:off x="5292080" y="1412776"/>
            <a:ext cx="3672408" cy="26231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7451" r="5900" b="4850"/>
          <a:stretch/>
        </p:blipFill>
        <p:spPr>
          <a:xfrm>
            <a:off x="83315" y="1052736"/>
            <a:ext cx="402855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Traiteur: manque de protection du meuble.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1150" r="20075" b="4851"/>
          <a:stretch/>
        </p:blipFill>
        <p:spPr>
          <a:xfrm>
            <a:off x="1763688" y="1412776"/>
            <a:ext cx="5544616" cy="471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330806"/>
            <a:ext cx="760662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Charcuterie/fromage: manque de propreté des meubles de rangement.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00030"/>
            <a:ext cx="4464495" cy="33483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30" y="1404156"/>
            <a:ext cx="4139952" cy="33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15750</TotalTime>
  <Words>343</Words>
  <Application>Microsoft Office PowerPoint</Application>
  <PresentationFormat>Affichage à l'écran (4:3)</PresentationFormat>
  <Paragraphs>32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Mejed Heni</cp:lastModifiedBy>
  <cp:revision>323</cp:revision>
  <cp:lastPrinted>2016-02-08T19:41:58Z</cp:lastPrinted>
  <dcterms:created xsi:type="dcterms:W3CDTF">2014-03-07T09:21:22Z</dcterms:created>
  <dcterms:modified xsi:type="dcterms:W3CDTF">2019-04-23T16:35:48Z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398735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D6.1.0</vt:lpwstr>
  </property>
</Properties>
</file>