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3"/>
  </p:notesMasterIdLst>
  <p:handoutMasterIdLst>
    <p:handoutMasterId r:id="rId34"/>
  </p:handoutMasterIdLst>
  <p:sldIdLst>
    <p:sldId id="268" r:id="rId3"/>
    <p:sldId id="398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00" r:id="rId28"/>
    <p:sldId id="408" r:id="rId29"/>
    <p:sldId id="452" r:id="rId30"/>
    <p:sldId id="453" r:id="rId31"/>
    <p:sldId id="454" r:id="rId3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15/06/2019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15/06/2019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Centre</a:t>
            </a:r>
            <a:r>
              <a:rPr lang="fr-FR" altLang="fr-FR" kern="0" baseline="0" dirty="0" smtClean="0"/>
              <a:t> Urbain Nord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Grombalia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9.wdp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2.wdp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4.wdp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9.wdp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22.wdp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Grombalia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2041" y="5755322"/>
            <a:ext cx="184698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 Juin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1917" y="5691474"/>
            <a:ext cx="2444901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Mechlaoui Dhia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6165304"/>
            <a:ext cx="87849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le « </a:t>
            </a:r>
            <a:r>
              <a:rPr lang="fr-FR" sz="1600" b="1" dirty="0">
                <a:solidFill>
                  <a:srgbClr val="0070C0"/>
                </a:solidFill>
              </a:rPr>
              <a:t>B</a:t>
            </a:r>
            <a:r>
              <a:rPr lang="fr-FR" sz="1600" b="1" dirty="0" smtClean="0">
                <a:solidFill>
                  <a:srgbClr val="0070C0"/>
                </a:solidFill>
              </a:rPr>
              <a:t>astardo di </a:t>
            </a:r>
            <a:r>
              <a:rPr lang="fr-FR" sz="1600" b="1" dirty="0">
                <a:solidFill>
                  <a:srgbClr val="0070C0"/>
                </a:solidFill>
              </a:rPr>
              <a:t>F</a:t>
            </a:r>
            <a:r>
              <a:rPr lang="fr-FR" sz="1600" b="1" dirty="0" smtClean="0">
                <a:solidFill>
                  <a:srgbClr val="0070C0"/>
                </a:solidFill>
              </a:rPr>
              <a:t>iori » n’était pas tracé le jour de l’ouverture de la meule.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Hausse de la T° à cœur des morceaux de beurre Delice, T° à cœur= 7°C&gt;4°C.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 b="64"/>
          <a:stretch/>
        </p:blipFill>
        <p:spPr>
          <a:xfrm>
            <a:off x="4659478" y="1196752"/>
            <a:ext cx="4464496" cy="31947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5536" y="1196752"/>
            <a:ext cx="355313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3731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Charcuterie: dépassement de la durée de vie du produit « Hot Dog, Mliha » après ouverture, la durée de vie exigée est de 15 jours.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"/>
          <a:stretch/>
        </p:blipFill>
        <p:spPr>
          <a:xfrm rot="16200000">
            <a:off x="4905649" y="2159249"/>
            <a:ext cx="4751046" cy="28260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262224" y="1906128"/>
            <a:ext cx="3795016" cy="28083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3645686" y="1328696"/>
            <a:ext cx="2954612" cy="398230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283968" y="3068960"/>
            <a:ext cx="2016224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949280"/>
            <a:ext cx="831641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meubles d’exposition étaient dépourvus des vitres protectrices, nous avons constaté une présence excessive de mouches au niveau du traiteur et les autres rayons.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427984" cy="33209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3 boîtes de lingette « Aseptil » étaient périmées depuis 02/2018 et 02/2019.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340768"/>
            <a:ext cx="5994666" cy="3024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98081" y="1264688"/>
            <a:ext cx="2845919" cy="3257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 r="66000"/>
          <a:stretch/>
        </p:blipFill>
        <p:spPr>
          <a:xfrm>
            <a:off x="179512" y="4507015"/>
            <a:ext cx="1872208" cy="11860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0"/>
          <a:stretch/>
        </p:blipFill>
        <p:spPr>
          <a:xfrm>
            <a:off x="2285971" y="4507015"/>
            <a:ext cx="1781748" cy="11571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"/>
          <a:stretch/>
        </p:blipFill>
        <p:spPr>
          <a:xfrm>
            <a:off x="4282082" y="4507015"/>
            <a:ext cx="1781748" cy="11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T° à cœur des soufflets et ain sbaniouria étaient respectivement à 26,2°C et 14,9°C.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"/>
          <a:stretch/>
        </p:blipFill>
        <p:spPr>
          <a:xfrm>
            <a:off x="0" y="1268760"/>
            <a:ext cx="4691370" cy="29523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"/>
          <a:stretch/>
        </p:blipFill>
        <p:spPr>
          <a:xfrm>
            <a:off x="5436096" y="1268759"/>
            <a:ext cx="2926108" cy="47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5877272"/>
            <a:ext cx="894667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développement d’une grande quantité de givre au niveau du meuble d’exposition froid.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Labo traiteur: le cache de l’évaporateur était démonté.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79" y="1296519"/>
            <a:ext cx="4668011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6519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traiteur: perte du sous-vide de l’emballage de 3 boudins du produit «</a:t>
            </a:r>
            <a:r>
              <a:rPr lang="fr-FR" sz="1600" b="1" dirty="0">
                <a:solidFill>
                  <a:srgbClr val="0070C0"/>
                </a:solidFill>
              </a:rPr>
              <a:t> ain </a:t>
            </a:r>
            <a:r>
              <a:rPr lang="fr-FR" sz="1600" b="1" dirty="0" smtClean="0">
                <a:solidFill>
                  <a:srgbClr val="0070C0"/>
                </a:solidFill>
              </a:rPr>
              <a:t>sbaniouria, El Mazraa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16016" y="1196752"/>
            <a:ext cx="4283968" cy="30351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112" y="1196752"/>
            <a:ext cx="45165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3731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planche de découpe utilisée pour la découpe des pains et autres était usée et manquait de propreté.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9" y="1340768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présence de signe de décongélation et recongélation sur une barquette de « calamar anneaux pannés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"/>
          <a:stretch/>
        </p:blipFill>
        <p:spPr>
          <a:xfrm>
            <a:off x="107504" y="1340768"/>
            <a:ext cx="6624736" cy="39971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83717" y="1340768"/>
            <a:ext cx="2452779" cy="237626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115616" y="1340768"/>
            <a:ext cx="504056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763688" y="5013176"/>
            <a:ext cx="792088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139952" y="4941168"/>
            <a:ext cx="1080120" cy="8640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75856" y="1772816"/>
            <a:ext cx="518457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poissonnerie: le revêtement externe de la fabrique de glace était altérée par la rouille.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Stagnation d’eau au niveau du sol de la CF.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>
          <a:xfrm>
            <a:off x="196258" y="1556792"/>
            <a:ext cx="2935582" cy="50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les étiquettes UHD de plusieurs morceaux de beurre delice emballés étaient illisibles.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89" y="1484784"/>
            <a:ext cx="3803915" cy="28529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949280"/>
            <a:ext cx="828092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poissonnerie: absence de la mention de la date de réception sur une caisse de daurade.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sol était rouillé près de l’entrée de la CF.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4206"/>
            <a:ext cx="3312368" cy="44164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" y="1234206"/>
            <a:ext cx="4264197" cy="31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sol de la CF négative était souillé.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10" y="1340768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la jointure du four était décollée.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75" y="1484784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les tomates exposées manquaient de fraîcheur, elles </a:t>
            </a:r>
            <a:r>
              <a:rPr lang="fr-FR" sz="1600" b="1" dirty="0" smtClean="0">
                <a:solidFill>
                  <a:srgbClr val="0070C0"/>
                </a:solidFill>
              </a:rPr>
              <a:t>n’étaient pas encore mures.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8455"/>
            <a:ext cx="4409729" cy="33072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3515" y="767240"/>
            <a:ext cx="3307296" cy="4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et épices: les DF et DLC d’un sachet de verveine étaient illisibles.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515883" cy="26369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05" y="1412776"/>
            <a:ext cx="3415308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Meuble 4éme gamme (FLEG): la température du meuble d’exposition était à 26°C.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4037"/>
            <a:ext cx="5436096" cy="40770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/>
          <a:stretch/>
        </p:blipFill>
        <p:spPr>
          <a:xfrm>
            <a:off x="5724128" y="1844824"/>
            <a:ext cx="3025191" cy="2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56593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la peinture du revêtement du meuble froid était décollé.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Développement de givre au niveau du meuble négatif des glaces.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88" y="1268760"/>
            <a:ext cx="2733768" cy="3645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5" y="1160996"/>
            <a:ext cx="4080123" cy="30600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2513517" cy="18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496" y="6021288"/>
            <a:ext cx="90192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>
                <a:solidFill>
                  <a:srgbClr val="0070C0"/>
                </a:solidFill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</a:rPr>
              <a:t>euble </a:t>
            </a:r>
            <a:r>
              <a:rPr lang="fr-FR" sz="1600" b="1" dirty="0">
                <a:solidFill>
                  <a:srgbClr val="0070C0"/>
                </a:solidFill>
              </a:rPr>
              <a:t>surgelé: </a:t>
            </a:r>
            <a:r>
              <a:rPr lang="fr-FR" sz="1600" b="1" dirty="0" smtClean="0">
                <a:solidFill>
                  <a:srgbClr val="0070C0"/>
                </a:solidFill>
              </a:rPr>
              <a:t>double étiquetage des crevettes. Les dates qui figurent sur les tickets balance doivent être découpées.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4878236" y="1298950"/>
            <a:ext cx="4248472" cy="35557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>
          <a:xfrm rot="16200000">
            <a:off x="482951" y="1109339"/>
            <a:ext cx="3384376" cy="37032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"/>
          <a:stretch/>
        </p:blipFill>
        <p:spPr>
          <a:xfrm>
            <a:off x="2483768" y="4293096"/>
            <a:ext cx="4392489" cy="13780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211960" y="4374233"/>
            <a:ext cx="1584176" cy="64807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surgelé: présence de signes de décongélation sur certains produits (crevettes décortiquées) de la mer surgelé exposés.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/>
          <a:stretch/>
        </p:blipFill>
        <p:spPr>
          <a:xfrm>
            <a:off x="4283968" y="1332148"/>
            <a:ext cx="4392488" cy="35654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2" y="1332148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37312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la T° du meuble surgelé des glaces était à -7,5°C&gt;-18.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37" y="148478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le meuble était à 10,6°C.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8570" y="1484784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37312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PLS: le meuble de rangement était endommagé.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présence d’un corps étranger dans un morceau de mozza pizza emballé.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14574" y="1484784"/>
            <a:ext cx="5688632" cy="4503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275856" y="4725144"/>
            <a:ext cx="1512168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1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5733256"/>
            <a:ext cx="892899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le regard au niveau du stand était souillé par les déchets accumulés.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conduite du système 3 bacs était souillée.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Egouttage à partir de la conduite du système 3 bacs.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55528" y="1385415"/>
            <a:ext cx="3214688" cy="28803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9488" y="1412776"/>
            <a:ext cx="2880320" cy="24183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"/>
          <a:stretch/>
        </p:blipFill>
        <p:spPr>
          <a:xfrm>
            <a:off x="6664912" y="1385415"/>
            <a:ext cx="1872208" cy="31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28601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absence du papier essuie-mains.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douchette était rouillée.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"/>
          <a:stretch/>
        </p:blipFill>
        <p:spPr>
          <a:xfrm>
            <a:off x="6228184" y="1340768"/>
            <a:ext cx="2448272" cy="33592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20" y="1340768"/>
            <a:ext cx="3219822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2233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33080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planche usée, présence de mouche.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89"/>
          <a:stretch/>
        </p:blipFill>
        <p:spPr>
          <a:xfrm>
            <a:off x="1678570" y="1556792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poubelle souillée.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Un couteau rangé manquait de propreté.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5364088" y="1346680"/>
            <a:ext cx="2937009" cy="41705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"/>
          <a:stretch/>
        </p:blipFill>
        <p:spPr>
          <a:xfrm>
            <a:off x="899592" y="1346680"/>
            <a:ext cx="3913520" cy="31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51920" y="2132856"/>
            <a:ext cx="46085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Charcuterie: meuble non propre, présence de cadavre de mouche et moustique.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" y="1412776"/>
            <a:ext cx="3610974" cy="48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16124</TotalTime>
  <Words>487</Words>
  <Application>Microsoft Office PowerPoint</Application>
  <PresentationFormat>Affichage à l'écran (4:3)</PresentationFormat>
  <Paragraphs>43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386</cp:revision>
  <cp:lastPrinted>2016-02-08T19:41:58Z</cp:lastPrinted>
  <dcterms:created xsi:type="dcterms:W3CDTF">2014-03-07T09:21:22Z</dcterms:created>
  <dcterms:modified xsi:type="dcterms:W3CDTF">2019-06-15T09:41:08Z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6016918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