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handoutMasterIdLst>
    <p:handoutMasterId r:id="rId20"/>
  </p:handoutMasterIdLst>
  <p:sldIdLst>
    <p:sldId id="268" r:id="rId3"/>
    <p:sldId id="457" r:id="rId4"/>
    <p:sldId id="458" r:id="rId5"/>
    <p:sldId id="460" r:id="rId6"/>
    <p:sldId id="461" r:id="rId7"/>
    <p:sldId id="474" r:id="rId8"/>
    <p:sldId id="464" r:id="rId9"/>
    <p:sldId id="465" r:id="rId10"/>
    <p:sldId id="466" r:id="rId11"/>
    <p:sldId id="467" r:id="rId12"/>
    <p:sldId id="468" r:id="rId13"/>
    <p:sldId id="469" r:id="rId14"/>
    <p:sldId id="472" r:id="rId15"/>
    <p:sldId id="470" r:id="rId16"/>
    <p:sldId id="471" r:id="rId17"/>
    <p:sldId id="473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16.xml" Type="http://schemas.openxmlformats.org/officeDocument/2006/relationships/slideLayout"/><Relationship Id="rId4" Target="../media/image23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2" Target="../media/image2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1736" y="575532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51" y="5691474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Poissonenrie</a:t>
            </a:r>
            <a:r>
              <a:rPr lang="fr-FR" sz="1600" b="1" dirty="0" smtClean="0">
                <a:solidFill>
                  <a:srgbClr val="0070C0"/>
                </a:solidFill>
              </a:rPr>
              <a:t>: Oxydation du revêtement de la fabrique de glace.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vitre du meuble surgelé est brisée.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88" y="1268760"/>
            <a:ext cx="3322247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268760"/>
            <a:ext cx="433424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8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41352" y="5728305"/>
            <a:ext cx="756084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Traiteur/pâtisserie/ Poissonnerie/ PLS: condensation au plafond de la chambre froide négative.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Oxydation de l’évaporateur et égouttage sur les cartons de produits stockés.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96752"/>
            <a:ext cx="3686175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5688" y="1196752"/>
            <a:ext cx="4536504" cy="27717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5688" y="3249513"/>
            <a:ext cx="4536504" cy="226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9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97485" y="6165304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cadavres de mouches sur le meuble surgelé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98" y="1412776"/>
            <a:ext cx="731941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32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237312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Ecaillement du présentoir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3650171" cy="45365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36820"/>
            <a:ext cx="4118223" cy="456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0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Réception: </a:t>
            </a:r>
            <a:r>
              <a:rPr b="1" dirty="0" err="1" lang="fr-FR" smtClean="0" sz="1600">
                <a:solidFill>
                  <a:srgbClr val="0070C0"/>
                </a:solidFill>
              </a:rPr>
              <a:t>Crevassement</a:t>
            </a:r>
            <a:r>
              <a:rPr b="1" dirty="0" lang="fr-FR" smtClean="0" sz="1600">
                <a:solidFill>
                  <a:srgbClr val="0070C0"/>
                </a:solidFill>
              </a:rPr>
              <a:t> du revêtement du sol du quai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1043608" y="1340768"/>
            <a:ext cx="712879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2129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Local déchet: Le local et démuni de porte. Absence de système de climatisation.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85912"/>
            <a:ext cx="7272808" cy="421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5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05541" y="6237312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Vestiaires: certains casiers sont corrodés ou défoncés.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963888" cy="46805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336642"/>
            <a:ext cx="3456384" cy="468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9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56084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grilles de la hotte sont souillées.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L’huile de friture est usagée, présence de souillures persistantes sur le panier de la friteuse.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8" y="1226269"/>
            <a:ext cx="4114800" cy="438189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5" y="1340767"/>
            <a:ext cx="3672408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5877272"/>
            <a:ext cx="77048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meuble d’exposition est partiellement protégé.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souillures sous les plateaux d’exposition. Présence de mouches sur les produits exposés.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40768"/>
            <a:ext cx="3024336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0690" y="1340768"/>
            <a:ext cx="553564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04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de givre sur le moteur du meuble froid.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température des produits sensibles ‘Ain </a:t>
            </a:r>
            <a:r>
              <a:rPr lang="fr-FR" sz="1600" b="1" dirty="0" err="1" smtClean="0">
                <a:solidFill>
                  <a:srgbClr val="0070C0"/>
                </a:solidFill>
              </a:rPr>
              <a:t>Sbanouria</a:t>
            </a:r>
            <a:r>
              <a:rPr lang="fr-FR" sz="1600" b="1" dirty="0" smtClean="0">
                <a:solidFill>
                  <a:srgbClr val="0070C0"/>
                </a:solidFill>
              </a:rPr>
              <a:t>’ est élevée (T° 11,2°C)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68760"/>
            <a:ext cx="4968552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6517" y="1268760"/>
            <a:ext cx="3199061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10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9320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revêtement mural à plusieurs niveaux du rayon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" y="1188892"/>
            <a:ext cx="4114800" cy="48323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88892"/>
            <a:ext cx="4114800" cy="483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6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9320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La plonge est juxtaposée au meuble froid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52550"/>
            <a:ext cx="6984775" cy="459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9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Poissonnerie: manque de glaçage sur étal, dénomination erronée des crabes, certains produits sont balisés uniquement en langue française.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67596"/>
            <a:ext cx="5534025" cy="46096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5940152" y="1268760"/>
            <a:ext cx="3024336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2162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Accumulation de cadavres d’insectes sous les caches luminaires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0080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1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Entreposage des emballages dans un endroit non protégé.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12879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8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16526</TotalTime>
  <Words>252</Words>
  <Application>Microsoft Office PowerPoint</Application>
  <PresentationFormat>Affichage à l'écran (4:3)</PresentationFormat>
  <Paragraphs>25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406</cp:revision>
  <cp:lastPrinted>2016-02-08T19:41:58Z</cp:lastPrinted>
  <dcterms:created xsi:type="dcterms:W3CDTF">2014-03-07T09:21:22Z</dcterms:created>
  <dcterms:modified xsi:type="dcterms:W3CDTF">2019-10-21T17:05:06Z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665953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