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9"/>
  </p:notesMasterIdLst>
  <p:handoutMasterIdLst>
    <p:handoutMasterId r:id="rId30"/>
  </p:handoutMasterIdLst>
  <p:sldIdLst>
    <p:sldId id="268" r:id="rId3"/>
    <p:sldId id="398" r:id="rId4"/>
    <p:sldId id="400" r:id="rId5"/>
    <p:sldId id="401" r:id="rId6"/>
    <p:sldId id="402" r:id="rId7"/>
    <p:sldId id="403" r:id="rId8"/>
    <p:sldId id="405" r:id="rId9"/>
    <p:sldId id="406" r:id="rId10"/>
    <p:sldId id="408" r:id="rId11"/>
    <p:sldId id="409" r:id="rId12"/>
    <p:sldId id="411" r:id="rId13"/>
    <p:sldId id="414" r:id="rId14"/>
    <p:sldId id="415" r:id="rId15"/>
    <p:sldId id="416" r:id="rId16"/>
    <p:sldId id="417" r:id="rId17"/>
    <p:sldId id="418" r:id="rId18"/>
    <p:sldId id="419" r:id="rId19"/>
    <p:sldId id="421" r:id="rId20"/>
    <p:sldId id="422" r:id="rId21"/>
    <p:sldId id="423" r:id="rId22"/>
    <p:sldId id="424" r:id="rId23"/>
    <p:sldId id="425" r:id="rId24"/>
    <p:sldId id="404" r:id="rId25"/>
    <p:sldId id="407" r:id="rId26"/>
    <p:sldId id="420" r:id="rId27"/>
    <p:sldId id="426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34" autoAdjust="0"/>
  </p:normalViewPr>
  <p:slideViewPr>
    <p:cSldViewPr>
      <p:cViewPr varScale="1">
        <p:scale>
          <a:sx n="88" d="100"/>
          <a:sy n="88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Centre</a:t>
            </a:r>
            <a:r>
              <a:rPr lang="fr-FR" altLang="fr-FR" kern="0" baseline="0" dirty="0" smtClean="0"/>
              <a:t> Urbain Nord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Grombalia</a:t>
            </a:r>
            <a:endParaRPr lang="fr-FR" altLang="fr-FR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16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Grombalia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1547" y="5755322"/>
            <a:ext cx="1947969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 mars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7865" y="5691474"/>
            <a:ext cx="225895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08518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Poissonnerie: Manque de glaçage des produits exposés sur l’étale et au niveau de la CF.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23" y="1052735"/>
            <a:ext cx="2373728" cy="31649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" y="1052735"/>
            <a:ext cx="4219961" cy="31649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72" y="1052736"/>
            <a:ext cx="2373728" cy="31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02191" y="6021288"/>
            <a:ext cx="625158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Poissonnerie</a:t>
            </a:r>
            <a:r>
              <a:rPr lang="fr-FR" sz="1600" b="1" dirty="0">
                <a:solidFill>
                  <a:srgbClr val="0070C0"/>
                </a:solidFill>
              </a:rPr>
              <a:t>: La température à cœur des poissons exposés sur l'étale n'était pas satisfaisante. </a:t>
            </a:r>
            <a:r>
              <a:rPr lang="fr-FR" sz="1600" b="1" dirty="0" err="1">
                <a:solidFill>
                  <a:srgbClr val="0070C0"/>
                </a:solidFill>
              </a:rPr>
              <a:t>Exp</a:t>
            </a:r>
            <a:r>
              <a:rPr lang="fr-FR" sz="1600" b="1" dirty="0">
                <a:solidFill>
                  <a:srgbClr val="0070C0"/>
                </a:solidFill>
              </a:rPr>
              <a:t>: T chien de mer: 7°C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717" y="251647"/>
            <a:ext cx="480653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Poissonnerie: Absence d'enregistrement de la température à cœur pour le 29/01/19.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00858" y="51470"/>
            <a:ext cx="5143500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148064" y="5013176"/>
            <a:ext cx="792088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7392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Poissonnerie: Présence de piqures de moisissures en bas des étagères de stockage.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4" y="908720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7604" y="6381328"/>
            <a:ext cx="691276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</a:t>
            </a:r>
            <a:r>
              <a:rPr lang="fr-FR" sz="1600" b="1" dirty="0">
                <a:solidFill>
                  <a:srgbClr val="0070C0"/>
                </a:solidFill>
              </a:rPr>
              <a:t>: Présence de 3 lampes non fonctionnelles au dessus du rayon.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45" y="1154645"/>
            <a:ext cx="3795886" cy="50611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3635896" y="2348880"/>
            <a:ext cx="1440160" cy="158417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66045" y="3709041"/>
            <a:ext cx="864096" cy="8724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652392" y="4085456"/>
            <a:ext cx="847328" cy="8088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8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6381328"/>
            <a:ext cx="792088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Exposition des paquets de dattes préemballés à température ambiante.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33" y="866613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637420" y="5373216"/>
            <a:ext cx="56886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Présence de deux paquets de dattes "</a:t>
            </a:r>
            <a:r>
              <a:rPr lang="fr-FR" sz="1600" b="1" dirty="0" err="1">
                <a:solidFill>
                  <a:srgbClr val="0070C0"/>
                </a:solidFill>
              </a:rPr>
              <a:t>Dorra</a:t>
            </a:r>
            <a:r>
              <a:rPr lang="fr-FR" sz="1600" b="1" dirty="0">
                <a:solidFill>
                  <a:srgbClr val="0070C0"/>
                </a:solidFill>
              </a:rPr>
              <a:t>" dont les DF, DLC et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 étaient illisibles.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34076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39553" y="6054387"/>
            <a:ext cx="7992887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FLEG: Absence d'enregistrement de la température à cœur pour le 27/03/19.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Absence d'enregistrement des température pour le tableau de relevé mensuel du mois de janvier.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6" y="1221165"/>
            <a:ext cx="6396203" cy="479715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755783" y="4653136"/>
            <a:ext cx="792088" cy="2160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0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6165304"/>
            <a:ext cx="792088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Le </a:t>
            </a:r>
            <a:r>
              <a:rPr lang="fr-FR" sz="1600" b="1" dirty="0">
                <a:solidFill>
                  <a:srgbClr val="0070C0"/>
                </a:solidFill>
              </a:rPr>
              <a:t>cadre de la vitre coulissante était cassé au milieu. Utilisation d'un tube comme appui pour retenir le meuble froid d'exposition des produits surgelés.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37" y="692696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69401" y="5229200"/>
            <a:ext cx="583264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</a:t>
            </a:r>
            <a:r>
              <a:rPr lang="fr-FR" sz="1600" b="1" dirty="0">
                <a:solidFill>
                  <a:srgbClr val="0070C0"/>
                </a:solidFill>
              </a:rPr>
              <a:t>de deux afficheurs non fonctionnels au niveau du meuble froid d'exposition des yaourts.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0" y="1268760"/>
            <a:ext cx="4091947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8" y="1271618"/>
            <a:ext cx="4091947" cy="30689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300192" y="2204864"/>
            <a:ext cx="1001857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149062" y="2204698"/>
            <a:ext cx="1001857" cy="7200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733256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</a:t>
            </a:r>
            <a:r>
              <a:rPr lang="fr-FR" sz="1600" b="1" dirty="0">
                <a:solidFill>
                  <a:srgbClr val="0070C0"/>
                </a:solidFill>
              </a:rPr>
              <a:t>: Le produit ricotta entamé la veille n'était pas identifié.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6662" y="656692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47664" y="6165304"/>
            <a:ext cx="63367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Absence de l’ancien rapport au niveau des tableaux d’affichages des rayons PLS et PGC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2736"/>
            <a:ext cx="3759882" cy="50131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37997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27684" y="6021288"/>
            <a:ext cx="547260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La peinture de certaines étagères était écaillée.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49" y="912101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5949280"/>
            <a:ext cx="64807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Présence de 2 bouteilles de boissons gazeuses dont la DLC était dépassée depuis le 04/03/19.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7"/>
            <a:ext cx="3579862" cy="47731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41" y="980727"/>
            <a:ext cx="3579862" cy="47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</a:t>
            </a:r>
            <a:r>
              <a:rPr lang="fr-FR" sz="1600" b="1" dirty="0">
                <a:solidFill>
                  <a:srgbClr val="0070C0"/>
                </a:solidFill>
              </a:rPr>
              <a:t>DEIV présents au niveau du rayon boucherie et dans la réception n'étaient pas </a:t>
            </a:r>
            <a:r>
              <a:rPr lang="fr-FR" sz="1600" b="1" dirty="0" smtClean="0">
                <a:solidFill>
                  <a:srgbClr val="0070C0"/>
                </a:solidFill>
              </a:rPr>
              <a:t>fonctionnels le jour de l’audit.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32115"/>
            <a:ext cx="3795886" cy="50611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8" y="1022210"/>
            <a:ext cx="3803314" cy="50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6087" y="5157192"/>
            <a:ext cx="679428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Les pédales poubelles dans le rayon traiteur, salle de pause et vestiaire hommes étaient rompues.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60" y="1340768"/>
            <a:ext cx="2463738" cy="328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463738" cy="32849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4" y="1340768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51720" y="6309320"/>
            <a:ext cx="482453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La poubelle au rayon n'était pas munie de sac.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53" y="1175176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3648" y="6237312"/>
            <a:ext cx="64454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Le local poubelle était dépourvu de porte.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Absence de système de climatisation dans le local poubelle.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92696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5949280"/>
            <a:ext cx="674253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</a:t>
            </a:r>
            <a:r>
              <a:rPr lang="fr-FR" sz="1600" b="1" dirty="0">
                <a:solidFill>
                  <a:srgbClr val="0070C0"/>
                </a:solidFill>
              </a:rPr>
              <a:t>: Présence de </a:t>
            </a:r>
            <a:r>
              <a:rPr lang="fr-FR" sz="1600" b="1" dirty="0" smtClean="0">
                <a:solidFill>
                  <a:srgbClr val="0070C0"/>
                </a:solidFill>
              </a:rPr>
              <a:t>rouille </a:t>
            </a:r>
            <a:r>
              <a:rPr lang="fr-FR" sz="1600" b="1" dirty="0">
                <a:solidFill>
                  <a:srgbClr val="0070C0"/>
                </a:solidFill>
              </a:rPr>
              <a:t>au niveau de la douchette du système 3 bacs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219822" cy="42930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07735" y="5805264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Charcuterie/fromage: Absence d'enregistrement de la date d'ouverture du produit rappé à la mozzarella ainsi que certains </a:t>
            </a:r>
            <a:r>
              <a:rPr lang="fr-FR" sz="1600" b="1" dirty="0" err="1">
                <a:solidFill>
                  <a:srgbClr val="0070C0"/>
                </a:solidFill>
              </a:rPr>
              <a:t>N°lot</a:t>
            </a:r>
            <a:r>
              <a:rPr lang="fr-FR" sz="1600" b="1" dirty="0">
                <a:solidFill>
                  <a:srgbClr val="0070C0"/>
                </a:solidFill>
              </a:rPr>
              <a:t> des produits tracés sur les feuilles de traçabilités.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7725" y="788707"/>
            <a:ext cx="3312368" cy="44164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565" y="788706"/>
            <a:ext cx="3312368" cy="441649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39552" y="2420888"/>
            <a:ext cx="792088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516215" y="2420887"/>
            <a:ext cx="528059" cy="1418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627784" y="2391501"/>
            <a:ext cx="792088" cy="1440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0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5823" y="6165304"/>
            <a:ext cx="820148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Les </a:t>
            </a:r>
            <a:r>
              <a:rPr lang="fr-FR" sz="1600" b="1" dirty="0" smtClean="0">
                <a:solidFill>
                  <a:srgbClr val="0070C0"/>
                </a:solidFill>
              </a:rPr>
              <a:t>employés qui assurent le traitement et la vente au niveau des rayons (charcuterie/fromage, traiteur, boucherie et poissonnerie portent </a:t>
            </a:r>
            <a:r>
              <a:rPr lang="fr-FR" sz="1600" b="1" dirty="0">
                <a:solidFill>
                  <a:srgbClr val="0070C0"/>
                </a:solidFill>
              </a:rPr>
              <a:t>des espadrilles.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0" y="963248"/>
            <a:ext cx="3808996" cy="50786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1001349"/>
            <a:ext cx="37804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085184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Charcuterie/fromage et boucherie: L'enregistrement </a:t>
            </a:r>
            <a:r>
              <a:rPr lang="fr-FR" sz="1600" b="1" dirty="0">
                <a:solidFill>
                  <a:srgbClr val="0070C0"/>
                </a:solidFill>
              </a:rPr>
              <a:t>des températures dans le tableau de relevé mensuel n'était pas réalisé pour le mois de février 2019.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560" y="1268760"/>
            <a:ext cx="4091947" cy="3068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1268760"/>
            <a:ext cx="4091947" cy="30689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11559" y="3717032"/>
            <a:ext cx="3600400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004048" y="3617640"/>
            <a:ext cx="3816424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6165304"/>
            <a:ext cx="782265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Absence </a:t>
            </a:r>
            <a:r>
              <a:rPr lang="fr-FR" sz="1600" b="1" dirty="0">
                <a:solidFill>
                  <a:srgbClr val="0070C0"/>
                </a:solidFill>
              </a:rPr>
              <a:t>d'égouttoirs pour l'exposition des abats. Ces produits baignaient dans leur exsudats.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1101" r="50000" b="17450"/>
          <a:stretch/>
        </p:blipFill>
        <p:spPr>
          <a:xfrm>
            <a:off x="3154734" y="908720"/>
            <a:ext cx="3024336" cy="478040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4860032" y="4365104"/>
            <a:ext cx="108012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65151" y="6021288"/>
            <a:ext cx="664914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>
                <a:solidFill>
                  <a:srgbClr val="0070C0"/>
                </a:solidFill>
              </a:rPr>
              <a:t>Les meubles d'exposition étaient partiellement protégés.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908720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944402" y="6381328"/>
            <a:ext cx="5327203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Boul</a:t>
            </a:r>
            <a:r>
              <a:rPr lang="fr-FR" sz="1600" b="1" dirty="0" smtClean="0">
                <a:solidFill>
                  <a:srgbClr val="0070C0"/>
                </a:solidFill>
              </a:rPr>
              <a:t>/</a:t>
            </a:r>
            <a:r>
              <a:rPr lang="fr-FR" sz="1600" b="1" dirty="0" err="1" smtClean="0">
                <a:solidFill>
                  <a:srgbClr val="0070C0"/>
                </a:solidFill>
              </a:rPr>
              <a:t>pât</a:t>
            </a:r>
            <a:r>
              <a:rPr lang="fr-FR" sz="1600" b="1" dirty="0" smtClean="0">
                <a:solidFill>
                  <a:srgbClr val="0070C0"/>
                </a:solidFill>
              </a:rPr>
              <a:t>: Les jointures des deux fours étaient usées.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3"/>
            <a:ext cx="396044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15323</TotalTime>
  <Words>440</Words>
  <Application>Microsoft Office PowerPoint</Application>
  <PresentationFormat>Affichage à l'écran (4:3)</PresentationFormat>
  <Paragraphs>32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363</cp:revision>
  <cp:lastPrinted>2016-02-08T19:41:58Z</cp:lastPrinted>
  <dcterms:created xsi:type="dcterms:W3CDTF">2014-03-07T09:21:22Z</dcterms:created>
  <dcterms:modified xsi:type="dcterms:W3CDTF">2019-04-01T08:04:32Z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9049672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