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9"/>
  </p:notesMasterIdLst>
  <p:handoutMasterIdLst>
    <p:handoutMasterId r:id="rId20"/>
  </p:handoutMasterIdLst>
  <p:sldIdLst>
    <p:sldId id="268" r:id="rId3"/>
    <p:sldId id="398" r:id="rId4"/>
    <p:sldId id="400" r:id="rId5"/>
    <p:sldId id="401" r:id="rId6"/>
    <p:sldId id="402" r:id="rId7"/>
    <p:sldId id="403" r:id="rId8"/>
    <p:sldId id="404" r:id="rId9"/>
    <p:sldId id="405" r:id="rId10"/>
    <p:sldId id="406" r:id="rId11"/>
    <p:sldId id="407" r:id="rId12"/>
    <p:sldId id="408" r:id="rId13"/>
    <p:sldId id="409" r:id="rId14"/>
    <p:sldId id="411" r:id="rId15"/>
    <p:sldId id="413" r:id="rId16"/>
    <p:sldId id="414" r:id="rId17"/>
    <p:sldId id="415" r:id="rId18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434" autoAdjust="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92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31/07/2018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31/07/2018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2537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993" indent="0" algn="ctr">
              <a:buNone/>
              <a:defRPr/>
            </a:lvl2pPr>
            <a:lvl3pPr marL="843987" indent="0" algn="ctr">
              <a:buNone/>
              <a:defRPr/>
            </a:lvl3pPr>
            <a:lvl4pPr marL="1265981" indent="0" algn="ctr">
              <a:buNone/>
              <a:defRPr/>
            </a:lvl4pPr>
            <a:lvl5pPr marL="1687973" indent="0" algn="ctr">
              <a:buNone/>
              <a:defRPr/>
            </a:lvl5pPr>
            <a:lvl6pPr marL="2109967" indent="0" algn="ctr">
              <a:buNone/>
              <a:defRPr/>
            </a:lvl6pPr>
            <a:lvl7pPr marL="2531960" indent="0" algn="ctr">
              <a:buNone/>
              <a:defRPr/>
            </a:lvl7pPr>
            <a:lvl8pPr marL="2953953" indent="0" algn="ctr">
              <a:buNone/>
              <a:defRPr/>
            </a:lvl8pPr>
            <a:lvl9pPr marL="337594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5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4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1993" indent="0">
              <a:buNone/>
              <a:defRPr sz="1662"/>
            </a:lvl2pPr>
            <a:lvl3pPr marL="843987" indent="0">
              <a:buNone/>
              <a:defRPr sz="1477"/>
            </a:lvl3pPr>
            <a:lvl4pPr marL="1265981" indent="0">
              <a:buNone/>
              <a:defRPr sz="1292"/>
            </a:lvl4pPr>
            <a:lvl5pPr marL="1687973" indent="0">
              <a:buNone/>
              <a:defRPr sz="1292"/>
            </a:lvl5pPr>
            <a:lvl6pPr marL="2109967" indent="0">
              <a:buNone/>
              <a:defRPr sz="1292"/>
            </a:lvl6pPr>
            <a:lvl7pPr marL="2531960" indent="0">
              <a:buNone/>
              <a:defRPr sz="1292"/>
            </a:lvl7pPr>
            <a:lvl8pPr marL="2953953" indent="0">
              <a:buNone/>
              <a:defRPr sz="1292"/>
            </a:lvl8pPr>
            <a:lvl9pPr marL="3375947" indent="0">
              <a:buNone/>
              <a:defRPr sz="12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55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6"/>
            <a:ext cx="3884612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4" y="1484316"/>
            <a:ext cx="3884613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5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9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6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380" y="2132856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00488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123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871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1993" indent="0">
              <a:buNone/>
              <a:defRPr sz="2585"/>
            </a:lvl2pPr>
            <a:lvl3pPr marL="843987" indent="0">
              <a:buNone/>
              <a:defRPr sz="2123"/>
            </a:lvl3pPr>
            <a:lvl4pPr marL="1265981" indent="0">
              <a:buNone/>
              <a:defRPr sz="1846"/>
            </a:lvl4pPr>
            <a:lvl5pPr marL="1687973" indent="0">
              <a:buNone/>
              <a:defRPr sz="1846"/>
            </a:lvl5pPr>
            <a:lvl6pPr marL="2109967" indent="0">
              <a:buNone/>
              <a:defRPr sz="1846"/>
            </a:lvl6pPr>
            <a:lvl7pPr marL="2531960" indent="0">
              <a:buNone/>
              <a:defRPr sz="1846"/>
            </a:lvl7pPr>
            <a:lvl8pPr marL="2953953" indent="0">
              <a:buNone/>
              <a:defRPr sz="1846"/>
            </a:lvl8pPr>
            <a:lvl9pPr marL="3375947" indent="0">
              <a:buNone/>
              <a:defRPr sz="1846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08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85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4" y="333382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382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05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56825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67883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653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71600" y="1268760"/>
            <a:ext cx="752768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56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Centre</a:t>
            </a:r>
            <a:r>
              <a:rPr lang="fr-FR" altLang="fr-FR" kern="0" baseline="0" dirty="0" smtClean="0"/>
              <a:t> Urbain Nord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99392"/>
            <a:ext cx="611066" cy="6858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48700" y="6477000"/>
            <a:ext cx="327535" cy="1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396" tIns="42198" rIns="84396" bIns="42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ADC00F9-A239-4684-8953-224749B3B002}" type="slidenum">
              <a:rPr lang="en-GB" altLang="fr-FR" sz="738" smtClean="0">
                <a:latin typeface="Century Gothic" panose="020B0502020202020204" pitchFamily="34" charset="0"/>
              </a:rPr>
              <a:pPr>
                <a:defRPr/>
              </a:pPr>
              <a:t>‹N°›</a:t>
            </a:fld>
            <a:endParaRPr lang="en-GB" altLang="fr-FR" sz="1292" smtClean="0">
              <a:latin typeface="Century Gothic" panose="020B0502020202020204" pitchFamily="34" charset="0"/>
            </a:endParaRPr>
          </a:p>
        </p:txBody>
      </p:sp>
      <p:pic>
        <p:nvPicPr>
          <p:cNvPr id="2056" name="Image 11" descr="LOGO_QLC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98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0"/>
            <a:ext cx="1691894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691680" y="2349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2199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84398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265981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68797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Grombalia</a:t>
            </a:r>
            <a:endParaRPr lang="fr-FR" altLang="fr-FR" kern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6047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2199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84398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26598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68797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15066" indent="-31506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anose="05000000000000000000" pitchFamily="2" charset="2"/>
        <a:buChar char="n"/>
        <a:defRPr sz="2123">
          <a:solidFill>
            <a:schemeClr val="tx1"/>
          </a:solidFill>
          <a:latin typeface="+mn-lt"/>
          <a:ea typeface="+mn-ea"/>
          <a:cs typeface="+mn-cs"/>
        </a:defRPr>
      </a:lvl1pPr>
      <a:lvl2pPr marL="684352" indent="-2623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31">
          <a:solidFill>
            <a:schemeClr val="tx1"/>
          </a:solidFill>
          <a:latin typeface="+mn-lt"/>
          <a:cs typeface="+mn-cs"/>
        </a:defRPr>
      </a:lvl2pPr>
      <a:lvl3pPr marL="1053638" indent="-209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939">
          <a:solidFill>
            <a:schemeClr val="tx1"/>
          </a:solidFill>
          <a:latin typeface="+mn-lt"/>
          <a:cs typeface="+mn-cs"/>
        </a:defRPr>
      </a:lvl3pPr>
      <a:lvl4pPr marL="1475680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4pPr>
      <a:lvl5pPr marL="1897721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5pPr>
      <a:lvl6pPr marL="232096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742957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164950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58694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8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81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7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6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6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5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4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Grombalia</a:t>
            </a:r>
          </a:p>
        </p:txBody>
      </p:sp>
      <p:sp>
        <p:nvSpPr>
          <p:cNvPr id="5" name="Rectangle 4"/>
          <p:cNvSpPr/>
          <p:nvPr/>
        </p:nvSpPr>
        <p:spPr>
          <a:xfrm>
            <a:off x="837846" y="5801489"/>
            <a:ext cx="2037737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24 Juillet 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45800" y="5755322"/>
            <a:ext cx="2614818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Dhia</a:t>
            </a:r>
            <a:r>
              <a:rPr lang="fr-FR" sz="2000" b="1" dirty="0" smtClean="0">
                <a:solidFill>
                  <a:srgbClr val="000000"/>
                </a:solidFill>
              </a:rPr>
              <a:t> MECHLAOUI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572000" y="3212976"/>
            <a:ext cx="3934220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Poissonnerie: exposition des crevettes dans un </a:t>
            </a:r>
            <a:r>
              <a:rPr lang="fr-FR" sz="1600" b="1" dirty="0" smtClean="0">
                <a:solidFill>
                  <a:srgbClr val="0070C0"/>
                </a:solidFill>
              </a:rPr>
              <a:t>récipient en verre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t="7142" b="4659"/>
          <a:stretch/>
        </p:blipFill>
        <p:spPr>
          <a:xfrm rot="5400000">
            <a:off x="-183827" y="2136154"/>
            <a:ext cx="5472610" cy="373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5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81796" y="6381328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CF (-) : l’entrée de la chambre froide était crevassée.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17452" r="2751" b="11150"/>
          <a:stretch/>
        </p:blipFill>
        <p:spPr>
          <a:xfrm>
            <a:off x="1344750" y="1700808"/>
            <a:ext cx="6480720" cy="376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81796" y="6381328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CF (-): une caisse de produits surgelés était à moitié au sol.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6951" r="18500" b="12201"/>
          <a:stretch/>
        </p:blipFill>
        <p:spPr>
          <a:xfrm>
            <a:off x="1848806" y="1556792"/>
            <a:ext cx="5472608" cy="434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1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81796" y="6381328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rgbClr val="0070C0"/>
                </a:solidFill>
              </a:rPr>
              <a:t>Boul</a:t>
            </a:r>
            <a:r>
              <a:rPr lang="fr-FR" sz="1600" b="1" dirty="0" smtClean="0">
                <a:solidFill>
                  <a:srgbClr val="0070C0"/>
                </a:solidFill>
              </a:rPr>
              <a:t>/</a:t>
            </a:r>
            <a:r>
              <a:rPr lang="fr-FR" sz="1600" b="1" dirty="0" err="1" smtClean="0">
                <a:solidFill>
                  <a:srgbClr val="0070C0"/>
                </a:solidFill>
              </a:rPr>
              <a:t>pât</a:t>
            </a:r>
            <a:r>
              <a:rPr lang="fr-FR" sz="1600" b="1" dirty="0" smtClean="0">
                <a:solidFill>
                  <a:srgbClr val="0070C0"/>
                </a:solidFill>
              </a:rPr>
              <a:t>: un sachet de « Délice libanais » était sans DF et DLC.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t="6951" r="14563" b="6951"/>
          <a:stretch/>
        </p:blipFill>
        <p:spPr>
          <a:xfrm>
            <a:off x="211737" y="1340768"/>
            <a:ext cx="4072231" cy="337295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0" t="5900" r="8263" b="2751"/>
          <a:stretch/>
        </p:blipFill>
        <p:spPr>
          <a:xfrm>
            <a:off x="4389774" y="1340768"/>
            <a:ext cx="4070658" cy="337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4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81796" y="6237312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PLS </a:t>
            </a:r>
            <a:r>
              <a:rPr lang="fr-FR" sz="1600" b="1" dirty="0" smtClean="0">
                <a:solidFill>
                  <a:srgbClr val="0070C0"/>
                </a:solidFill>
              </a:rPr>
              <a:t>surgelé: présence de signes de décongélation partielle pour certains produits surgelé ( filet de poisson blanc).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5901" r="8263" b="5901"/>
          <a:stretch/>
        </p:blipFill>
        <p:spPr>
          <a:xfrm>
            <a:off x="765684" y="1268760"/>
            <a:ext cx="4056451" cy="374441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24801" b="15351"/>
          <a:stretch/>
        </p:blipFill>
        <p:spPr>
          <a:xfrm rot="5220252">
            <a:off x="4559204" y="2408639"/>
            <a:ext cx="5121446" cy="238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0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81796" y="6165304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PGC: présence d’un lot (&gt; 3 pièces) de « bouillon saveur poissons » dont la DLC était dépassée depuis le 21/06/2018.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00" r="9838" b="44750"/>
          <a:stretch/>
        </p:blipFill>
        <p:spPr>
          <a:xfrm>
            <a:off x="1459595" y="4725144"/>
            <a:ext cx="5863506" cy="76819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4" t="21651" r="7475" b="14300"/>
          <a:stretch/>
        </p:blipFill>
        <p:spPr>
          <a:xfrm>
            <a:off x="17748" y="1391173"/>
            <a:ext cx="4373600" cy="280831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" t="15295" r="13212" b="8655"/>
          <a:stretch/>
        </p:blipFill>
        <p:spPr>
          <a:xfrm>
            <a:off x="4585110" y="1391173"/>
            <a:ext cx="403244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81796" y="6237312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PGC: présence de 6 boîtes de « Harissa Berbère » dont les ingrédients étaient effacés, il s’agit d’une non-conformité relative à l’étiquetage.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" t="20613" b="4837"/>
          <a:stretch/>
        </p:blipFill>
        <p:spPr>
          <a:xfrm rot="5400000">
            <a:off x="4407458" y="2441414"/>
            <a:ext cx="4577556" cy="266429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1" b="1700"/>
          <a:stretch/>
        </p:blipFill>
        <p:spPr>
          <a:xfrm rot="5400000">
            <a:off x="89756" y="2444192"/>
            <a:ext cx="4572000" cy="2664296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2724695" y="4612084"/>
            <a:ext cx="335137" cy="334283"/>
          </a:xfrm>
          <a:prstGeom prst="ellipse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2724695" y="4293096"/>
            <a:ext cx="335137" cy="334283"/>
          </a:xfrm>
          <a:prstGeom prst="ellipse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2051720" y="4174837"/>
            <a:ext cx="335137" cy="334283"/>
          </a:xfrm>
          <a:prstGeom prst="ellipse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79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81796" y="6381328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Local poubelle: des chats étaient dans et aux alentours du local poubelle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60874" y="776706"/>
            <a:ext cx="4248472" cy="5664629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4716016" y="3789040"/>
            <a:ext cx="936104" cy="720080"/>
          </a:xfrm>
          <a:prstGeom prst="ellipse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4283968" y="3356992"/>
            <a:ext cx="598958" cy="540060"/>
          </a:xfrm>
          <a:prstGeom prst="ellipse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084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81796" y="6381328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Boucherie: la planche était usée.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" t="2559" r="19733" b="5043"/>
          <a:stretch/>
        </p:blipFill>
        <p:spPr>
          <a:xfrm rot="16200000">
            <a:off x="2618880" y="721265"/>
            <a:ext cx="3932459" cy="617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9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81796" y="6381328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Boucherie: exposition des abats sans égouttoirs.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23750" r="3800" b="5901"/>
          <a:stretch/>
        </p:blipFill>
        <p:spPr>
          <a:xfrm>
            <a:off x="2421646" y="1484784"/>
            <a:ext cx="432692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8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81796" y="6381328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Traiteur: la vitre du meuble froid était brisée, manque d’étanchéité.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56792"/>
            <a:ext cx="3199284" cy="426571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3204176" cy="4260177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 rot="16045126">
            <a:off x="4845519" y="3577394"/>
            <a:ext cx="3379698" cy="962592"/>
          </a:xfrm>
          <a:prstGeom prst="ellipse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 rot="16045126">
            <a:off x="1038492" y="3229511"/>
            <a:ext cx="3379698" cy="1087941"/>
          </a:xfrm>
          <a:prstGeom prst="ellipse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33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81796" y="6381328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Traiteur: les meubles d’exposition manquaient de protection.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" t="4100" r="15533" b="12951"/>
          <a:stretch/>
        </p:blipFill>
        <p:spPr>
          <a:xfrm rot="16200000">
            <a:off x="5394400" y="977158"/>
            <a:ext cx="2630415" cy="364566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8" t="3050" b="3501"/>
          <a:stretch/>
        </p:blipFill>
        <p:spPr>
          <a:xfrm rot="16200000">
            <a:off x="1308989" y="852184"/>
            <a:ext cx="2630416" cy="389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7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81796" y="6381328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Traiteur: entreposage du matériel dans le poste lave-mains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Le regard était non protégé, il s’agit </a:t>
            </a:r>
            <a:r>
              <a:rPr lang="fr-FR" sz="1600" b="1" dirty="0" smtClean="0">
                <a:solidFill>
                  <a:srgbClr val="0070C0"/>
                </a:solidFill>
              </a:rPr>
              <a:t>d’une </a:t>
            </a:r>
            <a:r>
              <a:rPr lang="fr-FR" sz="1600" b="1" dirty="0" smtClean="0">
                <a:solidFill>
                  <a:srgbClr val="0070C0"/>
                </a:solidFill>
              </a:rPr>
              <a:t>source de nuisibles. 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" t="15750" r="6265" b="2351"/>
          <a:stretch/>
        </p:blipFill>
        <p:spPr>
          <a:xfrm rot="16200000">
            <a:off x="773578" y="784105"/>
            <a:ext cx="3780421" cy="453650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t="13250" r="9400" b="9051"/>
          <a:stretch/>
        </p:blipFill>
        <p:spPr>
          <a:xfrm>
            <a:off x="5446312" y="1162146"/>
            <a:ext cx="3014120" cy="378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6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37780" y="6381328"/>
            <a:ext cx="7822652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CF (+) fromages: présence d’une demi-meule de fromage «</a:t>
            </a:r>
            <a:r>
              <a:rPr lang="fr-FR" sz="1600" b="1" dirty="0">
                <a:solidFill>
                  <a:srgbClr val="0070C0"/>
                </a:solidFill>
              </a:rPr>
              <a:t> </a:t>
            </a:r>
            <a:r>
              <a:rPr lang="fr-FR" sz="1600" b="1" dirty="0" smtClean="0">
                <a:solidFill>
                  <a:srgbClr val="0070C0"/>
                </a:solidFill>
              </a:rPr>
              <a:t>raclette » moisie.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0" r="2750" b="-1"/>
          <a:stretch/>
        </p:blipFill>
        <p:spPr>
          <a:xfrm>
            <a:off x="107504" y="1340769"/>
            <a:ext cx="4536504" cy="295232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/>
          <a:stretch/>
        </p:blipFill>
        <p:spPr>
          <a:xfrm>
            <a:off x="4829741" y="1340768"/>
            <a:ext cx="4278763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81796" y="6381328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Traiteur: la température à cœur de « English </a:t>
            </a:r>
            <a:r>
              <a:rPr lang="fr-FR" sz="1600" b="1" dirty="0">
                <a:solidFill>
                  <a:srgbClr val="0070C0"/>
                </a:solidFill>
              </a:rPr>
              <a:t>P</a:t>
            </a:r>
            <a:r>
              <a:rPr lang="fr-FR" sz="1600" b="1" dirty="0" smtClean="0">
                <a:solidFill>
                  <a:srgbClr val="0070C0"/>
                </a:solidFill>
              </a:rPr>
              <a:t>ie » était à 30°C &gt; 10°C.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8" t="12600" r="23614" b="27550"/>
          <a:stretch/>
        </p:blipFill>
        <p:spPr>
          <a:xfrm>
            <a:off x="1612461" y="1556792"/>
            <a:ext cx="5945298" cy="347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uches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14903</TotalTime>
  <Words>181</Words>
  <Application>Microsoft Office PowerPoint</Application>
  <PresentationFormat>Affichage à l'écran (4:3)</PresentationFormat>
  <Paragraphs>21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Tempus Sans ITC</vt:lpstr>
      <vt:lpstr>Wingdings</vt:lpstr>
      <vt:lpstr>Thème1</vt:lpstr>
      <vt:lpstr>Couches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Mejed Heni</cp:lastModifiedBy>
  <cp:revision>339</cp:revision>
  <cp:lastPrinted>2016-02-08T19:41:58Z</cp:lastPrinted>
  <dcterms:created xsi:type="dcterms:W3CDTF">2014-03-07T09:21:22Z</dcterms:created>
  <dcterms:modified xsi:type="dcterms:W3CDTF">2018-07-31T14:59:43Z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556989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