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9"/>
  </p:notesMasterIdLst>
  <p:handoutMasterIdLst>
    <p:handoutMasterId r:id="rId20"/>
  </p:handoutMasterIdLst>
  <p:sldIdLst>
    <p:sldId id="268" r:id="rId3"/>
    <p:sldId id="398" r:id="rId4"/>
    <p:sldId id="404" r:id="rId5"/>
    <p:sldId id="419" r:id="rId6"/>
    <p:sldId id="405" r:id="rId7"/>
    <p:sldId id="406" r:id="rId8"/>
    <p:sldId id="407" r:id="rId9"/>
    <p:sldId id="418" r:id="rId10"/>
    <p:sldId id="408" r:id="rId11"/>
    <p:sldId id="409" r:id="rId12"/>
    <p:sldId id="410" r:id="rId13"/>
    <p:sldId id="411" r:id="rId14"/>
    <p:sldId id="412" r:id="rId15"/>
    <p:sldId id="413" r:id="rId16"/>
    <p:sldId id="414" r:id="rId17"/>
    <p:sldId id="415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28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28/05/2018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2537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Centre</a:t>
            </a:r>
            <a:r>
              <a:rPr lang="fr-FR" altLang="fr-FR" kern="0" baseline="0" dirty="0" smtClean="0"/>
              <a:t> Urbain Nord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Grombalia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Grombalia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46046" y="5801489"/>
            <a:ext cx="1821332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23 Mai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2968" y="5755322"/>
            <a:ext cx="2417650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600" y="5733256"/>
            <a:ext cx="7344816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dirty="0"/>
              <a:t>La peinture du sol était écaillée.</a:t>
            </a:r>
          </a:p>
          <a:p>
            <a:r>
              <a:rPr lang="fr-FR" dirty="0"/>
              <a:t>L’éclairage au dessus des meubles d’exposition n’était pas fonctionnel.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97" y="1196752"/>
            <a:ext cx="3219822" cy="42930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196752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2630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899592" y="5445224"/>
            <a:ext cx="7344816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Boulangerie et pâtisserie: </a:t>
            </a:r>
            <a:r>
              <a:rPr lang="fr-FR" dirty="0"/>
              <a:t>Présence de déchirure au niveau du revêtement du plafond de la chambre froide négative.</a:t>
            </a:r>
          </a:p>
          <a:p>
            <a:r>
              <a:rPr lang="fr-FR" dirty="0"/>
              <a:t>Présence de givre au plafond.</a:t>
            </a:r>
          </a:p>
          <a:p>
            <a:r>
              <a:rPr lang="fr-FR" dirty="0"/>
              <a:t>La peinture du sol était écaillée.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8" y="1231337"/>
            <a:ext cx="2787774" cy="37170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7626" y="1231337"/>
            <a:ext cx="2787774" cy="371703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797" y="1231337"/>
            <a:ext cx="2787774" cy="371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136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600" y="6165304"/>
            <a:ext cx="734481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dirty="0" smtClean="0"/>
              <a:t>L’évacuation </a:t>
            </a:r>
            <a:r>
              <a:rPr lang="fr-FR" dirty="0"/>
              <a:t>de la machine fabrique de glace était endommagée.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9" y="1124744"/>
            <a:ext cx="3723878" cy="49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996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600" y="6165304"/>
            <a:ext cx="734481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Fleg</a:t>
            </a:r>
            <a:r>
              <a:rPr lang="fr-FR" b="1" dirty="0" smtClean="0">
                <a:solidFill>
                  <a:srgbClr val="0070C0"/>
                </a:solidFill>
              </a:rPr>
              <a:t>: </a:t>
            </a:r>
            <a:r>
              <a:rPr lang="fr-FR" dirty="0"/>
              <a:t>I</a:t>
            </a:r>
            <a:r>
              <a:rPr lang="fr-FR" dirty="0" smtClean="0"/>
              <a:t>nterdire </a:t>
            </a:r>
            <a:r>
              <a:rPr lang="fr-FR" dirty="0"/>
              <a:t>l’utilisation des </a:t>
            </a:r>
            <a:r>
              <a:rPr lang="fr-FR" dirty="0" smtClean="0"/>
              <a:t>insecticides en bombe </a:t>
            </a:r>
            <a:r>
              <a:rPr lang="fr-FR" dirty="0"/>
              <a:t>au niveau du rayon.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2089" y="1248139"/>
            <a:ext cx="3363838" cy="491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5067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600" y="6093296"/>
            <a:ext cx="734481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Afficheur non fonctionnel au niveau du meuble froid d’exposition des yaourts.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0426" y="735037"/>
            <a:ext cx="3887164" cy="5182885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4067944" y="2636912"/>
            <a:ext cx="1368152" cy="936104"/>
          </a:xfrm>
          <a:prstGeom prst="ellipse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443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5215297" y="2754817"/>
            <a:ext cx="3029111" cy="230832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au niveau du meuble d’exposition des produits surgelés. Certains produits </a:t>
            </a:r>
            <a:r>
              <a:rPr lang="fr-FR" b="1" dirty="0" smtClean="0">
                <a:solidFill>
                  <a:srgbClr val="0070C0"/>
                </a:solidFill>
              </a:rPr>
              <a:t>étaient </a:t>
            </a:r>
            <a:r>
              <a:rPr lang="fr-FR" b="1" dirty="0" smtClean="0">
                <a:solidFill>
                  <a:srgbClr val="0070C0"/>
                </a:solidFill>
              </a:rPr>
              <a:t>déformés et ouverts à cause du givre </a:t>
            </a:r>
            <a:r>
              <a:rPr lang="fr-FR" b="1" dirty="0" smtClean="0">
                <a:solidFill>
                  <a:srgbClr val="0070C0"/>
                </a:solidFill>
              </a:rPr>
              <a:t>présent </a:t>
            </a:r>
            <a:r>
              <a:rPr lang="fr-FR" b="1" dirty="0" smtClean="0">
                <a:solidFill>
                  <a:srgbClr val="0070C0"/>
                </a:solidFill>
              </a:rPr>
              <a:t>sur les boites.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37" y="1336794"/>
            <a:ext cx="1929139" cy="2572185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336794"/>
            <a:ext cx="1929139" cy="257218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939" y="4077072"/>
            <a:ext cx="1911137" cy="254818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8403" y="4077072"/>
            <a:ext cx="1930567" cy="2548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338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600" y="6093296"/>
            <a:ext cx="7344816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Réception: Le sol était </a:t>
            </a:r>
            <a:r>
              <a:rPr lang="fr-FR" b="1" dirty="0" smtClean="0">
                <a:solidFill>
                  <a:srgbClr val="0070C0"/>
                </a:solidFill>
              </a:rPr>
              <a:t>crevassé </a:t>
            </a:r>
            <a:r>
              <a:rPr lang="fr-FR" b="1" dirty="0">
                <a:solidFill>
                  <a:srgbClr val="0070C0"/>
                </a:solidFill>
              </a:rPr>
              <a:t>et difficile à </a:t>
            </a:r>
            <a:r>
              <a:rPr lang="fr-FR" b="1" dirty="0" smtClean="0">
                <a:solidFill>
                  <a:srgbClr val="0070C0"/>
                </a:solidFill>
              </a:rPr>
              <a:t>nettoyer.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085" y="1334097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458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4"/>
          <p:cNvSpPr txBox="1"/>
          <p:nvPr/>
        </p:nvSpPr>
        <p:spPr>
          <a:xfrm>
            <a:off x="827584" y="5877272"/>
            <a:ext cx="7344816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dirty="0"/>
              <a:t>Veuillez mettre en place un mur de glace et renforcer le glaçage des produits exposés. </a:t>
            </a:r>
            <a:endParaRPr lang="fr-FR" dirty="0" smtClean="0"/>
          </a:p>
          <a:p>
            <a:r>
              <a:rPr lang="fr-FR" dirty="0"/>
              <a:t>Le balisage était seulement en </a:t>
            </a:r>
            <a:r>
              <a:rPr lang="fr-FR" dirty="0" smtClean="0"/>
              <a:t>français.</a:t>
            </a:r>
            <a:endParaRPr lang="fr-FR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342839"/>
            <a:ext cx="5292080" cy="42210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342839"/>
            <a:ext cx="3489852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8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9378"/>
            <a:ext cx="3165816" cy="42210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340768"/>
            <a:ext cx="3165816" cy="4221088"/>
          </a:xfrm>
          <a:prstGeom prst="rect">
            <a:avLst/>
          </a:prstGeom>
        </p:spPr>
      </p:pic>
      <p:sp>
        <p:nvSpPr>
          <p:cNvPr id="7" name="ZoneTexte 4"/>
          <p:cNvSpPr txBox="1"/>
          <p:nvPr/>
        </p:nvSpPr>
        <p:spPr>
          <a:xfrm>
            <a:off x="971600" y="5733256"/>
            <a:ext cx="7344816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et fromage: </a:t>
            </a:r>
            <a:r>
              <a:rPr lang="fr-FR" dirty="0"/>
              <a:t>Présence de deux boudins de jambon de dinde et jambon de dinde fumé "el mazraa" dont les dates d'ouvertures n'étaient pas </a:t>
            </a:r>
            <a:r>
              <a:rPr lang="fr-FR" dirty="0" smtClean="0"/>
              <a:t>marquées</a:t>
            </a:r>
            <a:r>
              <a:rPr lang="fr-FR" dirty="0"/>
              <a:t>. </a:t>
            </a:r>
            <a:endParaRPr lang="fr-FR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061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068" y="692696"/>
            <a:ext cx="3723878" cy="4965171"/>
          </a:xfrm>
          <a:prstGeom prst="rect">
            <a:avLst/>
          </a:prstGeom>
        </p:spPr>
      </p:pic>
      <p:sp>
        <p:nvSpPr>
          <p:cNvPr id="4" name="ZoneTexte 4"/>
          <p:cNvSpPr txBox="1"/>
          <p:nvPr/>
        </p:nvSpPr>
        <p:spPr>
          <a:xfrm>
            <a:off x="971599" y="5818038"/>
            <a:ext cx="7344816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 et fromage: </a:t>
            </a:r>
            <a:r>
              <a:rPr lang="fr-FR" dirty="0" smtClean="0"/>
              <a:t>Présence de 8 morceaux </a:t>
            </a:r>
            <a:r>
              <a:rPr lang="fr-FR" dirty="0"/>
              <a:t>de </a:t>
            </a:r>
            <a:r>
              <a:rPr lang="fr-FR" dirty="0" smtClean="0"/>
              <a:t>fromage blanc dans la chambre froide positive qui étaient emballés </a:t>
            </a:r>
            <a:r>
              <a:rPr lang="fr-FR" dirty="0"/>
              <a:t>et non identifiés. Assurer </a:t>
            </a:r>
            <a:r>
              <a:rPr lang="fr-FR" dirty="0" smtClean="0"/>
              <a:t>l'étiquetage </a:t>
            </a:r>
            <a:r>
              <a:rPr lang="fr-FR" dirty="0"/>
              <a:t>des produits emballés.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448512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600" y="5517232"/>
            <a:ext cx="7344816" cy="120032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</a:t>
            </a:r>
            <a:r>
              <a:rPr lang="fr-FR" dirty="0"/>
              <a:t>L’afficheur au niveau du meuble n’était pas fonctionnel. Assurer la réparation.</a:t>
            </a:r>
          </a:p>
          <a:p>
            <a:r>
              <a:rPr lang="fr-FR" dirty="0"/>
              <a:t>Ecaillement de la peinture à l’intérieur du meuble d’exposition et risque de contamination.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196752"/>
            <a:ext cx="3851920" cy="42210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96752"/>
            <a:ext cx="4427984" cy="422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656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599" y="6093296"/>
            <a:ext cx="734481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</a:t>
            </a:r>
            <a:r>
              <a:rPr lang="fr-FR" dirty="0"/>
              <a:t>Ecaillement du revêtement de la chambre froide des viandes blanches.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667" y="1124744"/>
            <a:ext cx="6120679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251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971600" y="5733256"/>
            <a:ext cx="7344816" cy="92333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dirty="0"/>
              <a:t>Les meubles d'expositions n'étaient </a:t>
            </a:r>
            <a:r>
              <a:rPr lang="fr-FR" dirty="0" smtClean="0"/>
              <a:t>pas </a:t>
            </a:r>
            <a:r>
              <a:rPr lang="fr-FR" dirty="0"/>
              <a:t>protégés. Mettre en place un système pour assurer la protection des produits exposés.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692696"/>
            <a:ext cx="524003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187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196752"/>
            <a:ext cx="3507854" cy="4677139"/>
          </a:xfrm>
          <a:prstGeom prst="rect">
            <a:avLst/>
          </a:prstGeom>
        </p:spPr>
      </p:pic>
      <p:sp>
        <p:nvSpPr>
          <p:cNvPr id="4" name="ZoneTexte 4"/>
          <p:cNvSpPr txBox="1"/>
          <p:nvPr/>
        </p:nvSpPr>
        <p:spPr>
          <a:xfrm>
            <a:off x="971599" y="6093296"/>
            <a:ext cx="7344816" cy="36933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dirty="0" smtClean="0"/>
              <a:t>La vitre du meuble était cassée.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01794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4"/>
          <p:cNvSpPr txBox="1"/>
          <p:nvPr/>
        </p:nvSpPr>
        <p:spPr>
          <a:xfrm>
            <a:off x="827584" y="5877272"/>
            <a:ext cx="7344816" cy="64633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</a:t>
            </a:r>
            <a:r>
              <a:rPr lang="fr-FR" dirty="0"/>
              <a:t>La </a:t>
            </a:r>
            <a:r>
              <a:rPr lang="fr-FR" dirty="0" smtClean="0"/>
              <a:t>porte de la </a:t>
            </a:r>
            <a:r>
              <a:rPr lang="fr-FR" dirty="0"/>
              <a:t>rôtissoire ne </a:t>
            </a:r>
            <a:r>
              <a:rPr lang="fr-FR" dirty="0" smtClean="0"/>
              <a:t>tient </a:t>
            </a:r>
            <a:r>
              <a:rPr lang="fr-FR" dirty="0"/>
              <a:t>pas </a:t>
            </a:r>
            <a:r>
              <a:rPr lang="fr-FR" dirty="0" smtClean="0"/>
              <a:t>fermée</a:t>
            </a:r>
            <a:endParaRPr lang="fr-FR" dirty="0"/>
          </a:p>
          <a:p>
            <a:r>
              <a:rPr lang="fr-FR" dirty="0"/>
              <a:t>Le distributeur savon liquide était endommagé.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257613"/>
            <a:ext cx="3219822" cy="42930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257613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8761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12554</TotalTime>
  <Words>317</Words>
  <Application>Microsoft Office PowerPoint</Application>
  <PresentationFormat>Affichage à l'écran (4:3)</PresentationFormat>
  <Paragraphs>26</Paragraphs>
  <Slides>16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319</cp:revision>
  <cp:lastPrinted>2016-02-08T19:41:58Z</cp:lastPrinted>
  <dcterms:created xsi:type="dcterms:W3CDTF">2014-03-07T09:21:22Z</dcterms:created>
  <dcterms:modified xsi:type="dcterms:W3CDTF">2018-05-28T20:43:18Z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556989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