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17"/>
  </p:notesMasterIdLst>
  <p:handoutMasterIdLst>
    <p:handoutMasterId r:id="rId18"/>
  </p:handoutMasterIdLst>
  <p:sldIdLst>
    <p:sldId id="268" r:id="rId3"/>
    <p:sldId id="462" r:id="rId4"/>
    <p:sldId id="463" r:id="rId5"/>
    <p:sldId id="464" r:id="rId6"/>
    <p:sldId id="465" r:id="rId7"/>
    <p:sldId id="467" r:id="rId8"/>
    <p:sldId id="466" r:id="rId9"/>
    <p:sldId id="469" r:id="rId10"/>
    <p:sldId id="471" r:id="rId11"/>
    <p:sldId id="472" r:id="rId12"/>
    <p:sldId id="473" r:id="rId13"/>
    <p:sldId id="475" r:id="rId14"/>
    <p:sldId id="477" r:id="rId15"/>
    <p:sldId id="480" r:id="rId1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434" autoAdjust="0"/>
  </p:normalViewPr>
  <p:slideViewPr>
    <p:cSldViewPr>
      <p:cViewPr varScale="1">
        <p:scale>
          <a:sx n="70" d="100"/>
          <a:sy n="70" d="100"/>
        </p:scale>
        <p:origin x="141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04/10/2019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04/10/2019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04/10/2019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04/10/2019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04/10/2019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04/10/2019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04/10/2019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04/10/2019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04/10/2019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04/10/2019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04/10/2019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04/10/2019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04/10/2019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Gammarth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04/10/2019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3" Target="../media/image20.jpeg" Type="http://schemas.openxmlformats.org/officeDocument/2006/relationships/image"/><Relationship Id="rId2" Target="../media/image1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3" Target="../media/image22.jpeg" Type="http://schemas.openxmlformats.org/officeDocument/2006/relationships/image"/><Relationship Id="rId2" Target="../media/image2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3" Target="../media/image24.jpeg" Type="http://schemas.openxmlformats.org/officeDocument/2006/relationships/image"/><Relationship Id="rId2" Target="../media/image2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3" Target="../media/image26.jpeg" Type="http://schemas.openxmlformats.org/officeDocument/2006/relationships/image"/><Relationship Id="rId2" Target="../media/image2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2" Target="../media/image2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3" Target="../media/image16.jpeg" Type="http://schemas.openxmlformats.org/officeDocument/2006/relationships/image"/><Relationship Id="rId2" Target="../media/image1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3" Target="../media/image18.jpeg" Type="http://schemas.openxmlformats.org/officeDocument/2006/relationships/image"/><Relationship Id="rId2" Target="../media/image1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Gammarth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1097564" y="5801489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11/09/2019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68021" y="570178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5949280"/>
            <a:ext cx="754376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Fromage/ charcuterie: Présence de vers dans les paquets des œufs de cailles exposés. 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196752"/>
            <a:ext cx="4752528" cy="424847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1258441"/>
            <a:ext cx="3686175" cy="3682727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1907704" y="2132856"/>
            <a:ext cx="432048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053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5910911"/>
            <a:ext cx="7752895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Fromage/ charcuterie: </a:t>
            </a:r>
            <a:r>
              <a:rPr lang="fr-FR" b="1" dirty="0" smtClean="0"/>
              <a:t>Entreposage de</a:t>
            </a:r>
            <a:r>
              <a:rPr lang="fr-FR" b="1" dirty="0" smtClean="0"/>
              <a:t> </a:t>
            </a:r>
            <a:r>
              <a:rPr lang="fr-FR" b="1" dirty="0" smtClean="0"/>
              <a:t>l’</a:t>
            </a:r>
            <a:r>
              <a:rPr lang="fr-FR" b="1" dirty="0" smtClean="0"/>
              <a:t>huile </a:t>
            </a:r>
            <a:r>
              <a:rPr lang="fr-FR" b="1" dirty="0" smtClean="0"/>
              <a:t>d’entretien</a:t>
            </a:r>
            <a:r>
              <a:rPr lang="fr-FR" b="1" dirty="0" smtClean="0"/>
              <a:t> </a:t>
            </a:r>
            <a:r>
              <a:rPr lang="fr-FR" b="1" dirty="0" smtClean="0"/>
              <a:t>dans un flacon non identifié au stand.</a:t>
            </a:r>
          </a:p>
          <a:p>
            <a:r>
              <a:rPr lang="fr-FR" b="1" dirty="0" smtClean="0"/>
              <a:t>L’armoire des emballages est </a:t>
            </a:r>
            <a:r>
              <a:rPr lang="fr-FR" b="1" dirty="0" smtClean="0"/>
              <a:t>souillée </a:t>
            </a:r>
            <a:r>
              <a:rPr lang="fr-FR" b="1" dirty="0" smtClean="0"/>
              <a:t>par des restes de charcuterie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340768"/>
            <a:ext cx="2743200" cy="43924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9912" y="1331047"/>
            <a:ext cx="4543400" cy="4114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04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5949280"/>
            <a:ext cx="754376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FLEG: Etat de fraicheur insatisfaisant des courgettes </a:t>
            </a:r>
            <a:r>
              <a:rPr lang="fr-FR" b="1" dirty="0" smtClean="0"/>
              <a:t>bio.</a:t>
            </a:r>
          </a:p>
          <a:p>
            <a:r>
              <a:rPr lang="fr-FR" b="1" dirty="0" smtClean="0"/>
              <a:t>Caisses souillées.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268760"/>
            <a:ext cx="3686175" cy="44644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984" y="1295698"/>
            <a:ext cx="3686175" cy="4437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96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11560" y="5733256"/>
            <a:ext cx="7831799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Pâtisserie: Dépassement de la durée de vie de pâtisserie tunisienne ‘Sablé’ (Mme </a:t>
            </a:r>
            <a:r>
              <a:rPr lang="fr-FR" b="1" dirty="0" err="1" smtClean="0"/>
              <a:t>Fathallah</a:t>
            </a:r>
            <a:r>
              <a:rPr lang="fr-FR" b="1" dirty="0" smtClean="0"/>
              <a:t>).</a:t>
            </a:r>
          </a:p>
          <a:p>
            <a:r>
              <a:rPr lang="fr-FR" b="1" dirty="0" smtClean="0"/>
              <a:t>La liste des ingrédients de brioche barquette au chocolat est erronée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995" y="1076066"/>
            <a:ext cx="4176464" cy="446449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7184" y="1092411"/>
            <a:ext cx="3686175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2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1" y="6237312"/>
            <a:ext cx="754376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Vestiaires: casiers corrodés ou abimés</a:t>
            </a:r>
            <a:endParaRPr lang="fr-FR" b="1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111" y="1484784"/>
            <a:ext cx="6552728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29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0" y="5733256"/>
            <a:ext cx="7543767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Poissonnerie: Planche fissurée et souillée.</a:t>
            </a:r>
          </a:p>
          <a:p>
            <a:r>
              <a:rPr lang="fr-FR" b="1" dirty="0" smtClean="0"/>
              <a:t>Utilisation de couteau de couleur rouge au </a:t>
            </a:r>
            <a:r>
              <a:rPr lang="fr-FR" b="1" dirty="0" smtClean="0"/>
              <a:t>stand et maintien au niveau du poste lave-mains.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412776"/>
            <a:ext cx="4114800" cy="384713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1474" y="1412776"/>
            <a:ext cx="4076989" cy="368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28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5949280"/>
            <a:ext cx="754376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Poissonnerie: </a:t>
            </a:r>
            <a:r>
              <a:rPr lang="fr-FR" b="1" dirty="0" err="1" smtClean="0"/>
              <a:t>Crevassement</a:t>
            </a:r>
            <a:r>
              <a:rPr lang="fr-FR" b="1" dirty="0" smtClean="0"/>
              <a:t> du sol au stand.</a:t>
            </a:r>
          </a:p>
          <a:p>
            <a:r>
              <a:rPr lang="fr-FR" b="1" dirty="0" smtClean="0"/>
              <a:t>Balance souillée, présence de mouches au dessus 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315" y="1340768"/>
            <a:ext cx="4392488" cy="388843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4" y="1382068"/>
            <a:ext cx="4114800" cy="384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02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5805264"/>
            <a:ext cx="7848872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Poissonnerie: Etat de fraicheur insatisfaisant des </a:t>
            </a:r>
            <a:r>
              <a:rPr lang="fr-FR" b="1" dirty="0" smtClean="0"/>
              <a:t>‘Sardines’ </a:t>
            </a:r>
            <a:r>
              <a:rPr lang="fr-FR" b="1" dirty="0" smtClean="0"/>
              <a:t>emballés</a:t>
            </a:r>
          </a:p>
          <a:p>
            <a:r>
              <a:rPr lang="fr-FR" b="1" dirty="0" smtClean="0"/>
              <a:t>Les étiquettes des crabes </a:t>
            </a:r>
            <a:r>
              <a:rPr lang="fr-FR" b="1" dirty="0" smtClean="0"/>
              <a:t>tourteaux </a:t>
            </a:r>
            <a:r>
              <a:rPr lang="fr-FR" b="1" dirty="0" smtClean="0"/>
              <a:t>emballés </a:t>
            </a:r>
            <a:r>
              <a:rPr lang="fr-FR" b="1" dirty="0" smtClean="0"/>
              <a:t>indiquent </a:t>
            </a:r>
            <a:r>
              <a:rPr lang="fr-FR" b="1" dirty="0" smtClean="0"/>
              <a:t>qu’ils sont vivants. 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268760"/>
            <a:ext cx="3744416" cy="424847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4453724" y="1167554"/>
            <a:ext cx="3675868" cy="4303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74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72420" y="5805264"/>
            <a:ext cx="7543767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Boucherie: Les billots sont souillés</a:t>
            </a:r>
          </a:p>
          <a:p>
            <a:r>
              <a:rPr lang="fr-FR" b="1" dirty="0" smtClean="0"/>
              <a:t>Ecaillement du revêtement du sol et de la chambre </a:t>
            </a:r>
            <a:r>
              <a:rPr lang="fr-FR" b="1" dirty="0" smtClean="0"/>
              <a:t>froide et du laboratoire.</a:t>
            </a:r>
            <a:endParaRPr lang="fr-FR" b="1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9991" y="1340767"/>
            <a:ext cx="3943367" cy="432048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103" y="1340769"/>
            <a:ext cx="3686175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29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5949280"/>
            <a:ext cx="754376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Boucherie trad.: Présence de piqûres de moisissures sur le billot de viande </a:t>
            </a:r>
            <a:r>
              <a:rPr lang="fr-FR" b="1" dirty="0" err="1" smtClean="0"/>
              <a:t>trad</a:t>
            </a:r>
            <a:r>
              <a:rPr lang="fr-FR" b="1" dirty="0" smtClean="0"/>
              <a:t> et sur les murs du stand.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268760"/>
            <a:ext cx="3686175" cy="43924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984" y="1268760"/>
            <a:ext cx="4015375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77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5517232"/>
            <a:ext cx="7704856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Boucherie: Entreposage des merguez à coté des carcasses de viandes.</a:t>
            </a:r>
          </a:p>
          <a:p>
            <a:r>
              <a:rPr lang="fr-FR" b="1" dirty="0" smtClean="0"/>
              <a:t>Les parages de viandes présentent des </a:t>
            </a:r>
            <a:r>
              <a:rPr lang="fr-FR" b="1" dirty="0" smtClean="0"/>
              <a:t>signes de dégradation organoleptique.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052736"/>
            <a:ext cx="3528392" cy="439248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5976" y="1052736"/>
            <a:ext cx="4536504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57220" y="5733256"/>
            <a:ext cx="7543767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Traiteur: Présence de traces de calcaire sur les murs et jointures du four </a:t>
            </a:r>
            <a:r>
              <a:rPr lang="fr-FR" b="1" dirty="0" smtClean="0"/>
              <a:t>électrique.</a:t>
            </a:r>
            <a:endParaRPr lang="fr-FR" b="1" dirty="0" smtClean="0"/>
          </a:p>
          <a:p>
            <a:r>
              <a:rPr lang="fr-FR" b="1" dirty="0" smtClean="0"/>
              <a:t>Le système de fermeture de la porte de la rôtissoire est défaillant.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124744"/>
            <a:ext cx="3960440" cy="424847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30" y="1124744"/>
            <a:ext cx="3986528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06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35873" y="5517232"/>
            <a:ext cx="7543767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Traiteur: </a:t>
            </a:r>
            <a:r>
              <a:rPr lang="fr-FR" b="1" dirty="0" err="1" smtClean="0"/>
              <a:t>Crevassement</a:t>
            </a:r>
            <a:r>
              <a:rPr lang="fr-FR" b="1" dirty="0" smtClean="0"/>
              <a:t> du revêtement du sol du laboratoire et de la chambre froide des produits finis.</a:t>
            </a:r>
          </a:p>
          <a:p>
            <a:r>
              <a:rPr lang="fr-FR" b="1" dirty="0" smtClean="0"/>
              <a:t>Stagnation d’eau issue de la chambre froide de la poissonnerie à ce niveau.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268760"/>
            <a:ext cx="3240360" cy="403244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959" y="1298038"/>
            <a:ext cx="4231399" cy="4003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69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53660</TotalTime>
  <Words>287</Words>
  <Application>Microsoft Office PowerPoint</Application>
  <PresentationFormat>Affichage à l'écran (4:3)</PresentationFormat>
  <Paragraphs>28</Paragraphs>
  <Slides>14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577</cp:revision>
  <cp:lastPrinted>2016-02-08T19:41:58Z</cp:lastPrinted>
  <dcterms:created xsi:type="dcterms:W3CDTF">2014-03-07T09:21:22Z</dcterms:created>
  <dcterms:modified xsi:type="dcterms:W3CDTF">2019-10-04T14:47:27Z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482090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