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</p:sldMasterIdLst>
  <p:notesMasterIdLst>
    <p:notesMasterId r:id="rId23"/>
  </p:notesMasterIdLst>
  <p:handoutMasterIdLst>
    <p:handoutMasterId r:id="rId24"/>
  </p:handoutMasterIdLst>
  <p:sldIdLst>
    <p:sldId id="268" r:id="rId3"/>
    <p:sldId id="380" r:id="rId4"/>
    <p:sldId id="387" r:id="rId5"/>
    <p:sldId id="382" r:id="rId6"/>
    <p:sldId id="408" r:id="rId7"/>
    <p:sldId id="383" r:id="rId8"/>
    <p:sldId id="413" r:id="rId9"/>
    <p:sldId id="410" r:id="rId10"/>
    <p:sldId id="411" r:id="rId11"/>
    <p:sldId id="409" r:id="rId12"/>
    <p:sldId id="407" r:id="rId13"/>
    <p:sldId id="385" r:id="rId14"/>
    <p:sldId id="388" r:id="rId15"/>
    <p:sldId id="390" r:id="rId16"/>
    <p:sldId id="386" r:id="rId17"/>
    <p:sldId id="412" r:id="rId18"/>
    <p:sldId id="389" r:id="rId19"/>
    <p:sldId id="414" r:id="rId20"/>
    <p:sldId id="400" r:id="rId21"/>
    <p:sldId id="391" r:id="rId2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12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23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64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99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0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4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661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58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17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632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358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Gammarth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26DD-5BE0-4A34-A6F4-0FD9DC637A77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25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Gammarth</a:t>
            </a:r>
            <a:r>
              <a:rPr lang="fr-FR" sz="3600" b="1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774" y="5801489"/>
            <a:ext cx="258917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27 décembre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5452570"/>
            <a:ext cx="2489785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Mejed</a:t>
            </a:r>
            <a:r>
              <a:rPr lang="fr-FR" sz="2000" b="1" dirty="0" smtClean="0">
                <a:solidFill>
                  <a:srgbClr val="000000"/>
                </a:solidFill>
              </a:rPr>
              <a:t>  HENI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M.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5" y="1340768"/>
            <a:ext cx="2607754" cy="18722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43915" y="5733256"/>
            <a:ext cx="741682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La résine au niveau du laboratoire était décollée et le système de nettoyage devrait être revu.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trace de rouille au sol.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2808312" cy="18722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01008"/>
            <a:ext cx="2592288" cy="205836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01008"/>
            <a:ext cx="2571750" cy="20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1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4381" y="732123"/>
            <a:ext cx="3651870" cy="486916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21904" y="5661248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Les </a:t>
            </a:r>
            <a:r>
              <a:rPr lang="fr-FR" b="1" dirty="0">
                <a:solidFill>
                  <a:srgbClr val="0070C0"/>
                </a:solidFill>
              </a:rPr>
              <a:t>boudins de charcuterie </a:t>
            </a:r>
            <a:r>
              <a:rPr lang="fr-FR" b="1" dirty="0" smtClean="0">
                <a:solidFill>
                  <a:srgbClr val="0070C0"/>
                </a:solidFill>
              </a:rPr>
              <a:t>étaient exposés </a:t>
            </a:r>
            <a:r>
              <a:rPr lang="fr-FR" b="1" dirty="0">
                <a:solidFill>
                  <a:srgbClr val="0070C0"/>
                </a:solidFill>
              </a:rPr>
              <a:t>sans étiquetage de la date d'ouverture</a:t>
            </a:r>
            <a:r>
              <a:rPr lang="fr-FR" b="1" dirty="0" smtClean="0">
                <a:solidFill>
                  <a:srgbClr val="0070C0"/>
                </a:solidFill>
              </a:rPr>
              <a:t>.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9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94523" y="6101102"/>
            <a:ext cx="74168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givre dans le meuble surgelé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s://scontent.ftun2-1.fna.fbcdn.net/v/t34.0-12/25437157_10213593138765464_2077159959_n.jpg?oh=05a9c31702b94d3b4006cac66e595150&amp;oe=5A34FC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23" y="1412776"/>
            <a:ext cx="732019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6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3934" y="5123198"/>
            <a:ext cx="763284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</a:t>
            </a:r>
            <a:r>
              <a:rPr lang="fr-FR" b="1" dirty="0" smtClean="0">
                <a:solidFill>
                  <a:srgbClr val="0070C0"/>
                </a:solidFill>
              </a:rPr>
              <a:t>Développement </a:t>
            </a:r>
            <a:r>
              <a:rPr lang="fr-FR" b="1" dirty="0" smtClean="0">
                <a:solidFill>
                  <a:srgbClr val="0070C0"/>
                </a:solidFill>
              </a:rPr>
              <a:t>de trace de rouille sous l’étagère dans le laboratoire. </a:t>
            </a:r>
          </a:p>
          <a:p>
            <a:r>
              <a:rPr lang="fr-FR" b="1" dirty="0">
                <a:solidFill>
                  <a:srgbClr val="0070C0"/>
                </a:solidFill>
              </a:rPr>
              <a:t>Des morceaux de viande sans identification étaient maintenus dans le bac du hachoir prêts pour le hachage en cas de demande par un client.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568" y="1484784"/>
            <a:ext cx="3672408" cy="33843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0663" y="1390463"/>
            <a:ext cx="3672408" cy="35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949280"/>
            <a:ext cx="741682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Poissonnerie: Le billot n'était pas propre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412776"/>
            <a:ext cx="583264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56309" y="5589240"/>
            <a:ext cx="741682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Poissonnerie: Présence d'un paquet de crevettes crues congelées avec un étiquetage dépourvu de la </a:t>
            </a:r>
            <a:r>
              <a:rPr lang="fr-FR" b="1" dirty="0" smtClean="0">
                <a:solidFill>
                  <a:srgbClr val="0070C0"/>
                </a:solidFill>
              </a:rPr>
              <a:t>DLC, </a:t>
            </a:r>
            <a:r>
              <a:rPr lang="fr-FR" b="1" dirty="0">
                <a:solidFill>
                  <a:srgbClr val="0070C0"/>
                </a:solidFill>
              </a:rPr>
              <a:t>de la DF et du N° de lot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Renforcer le nettoyage au niveau du rayon.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384376" cy="40324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35018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91580" y="5085184"/>
            <a:ext cx="756084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</a:t>
            </a:r>
            <a:r>
              <a:rPr lang="fr-FR" b="1" dirty="0">
                <a:solidFill>
                  <a:srgbClr val="0070C0"/>
                </a:solidFill>
              </a:rPr>
              <a:t>Les noms des produits frais  sur l'étale sont inscrits seulement en français</a:t>
            </a:r>
          </a:p>
          <a:p>
            <a:r>
              <a:rPr lang="fr-FR" b="1" dirty="0">
                <a:solidFill>
                  <a:srgbClr val="0070C0"/>
                </a:solidFill>
              </a:rPr>
              <a:t>Absence de balisage pour le saumon</a:t>
            </a:r>
          </a:p>
          <a:p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1" y="1412776"/>
            <a:ext cx="3541905" cy="33123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64472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72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1046" y="5733541"/>
            <a:ext cx="75608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>
                <a:solidFill>
                  <a:srgbClr val="0070C0"/>
                </a:solidFill>
              </a:rPr>
              <a:t>: Présence de plusieurs barquette de champignon qui présentaient un étiquetage secondaire collé sur l'étiquette du fournisseur: Les DLC et les DF originales étaient camouflées.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6" y="1412776"/>
            <a:ext cx="3512922" cy="41764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49772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6108171" cy="45811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71046" y="5733541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>
                <a:solidFill>
                  <a:srgbClr val="0070C0"/>
                </a:solidFill>
              </a:rPr>
              <a:t>:  Six barquettes de petit pois dont la DLC expire le jour de l'audit demeuraient exposées (DLC 27/02/2018</a:t>
            </a:r>
            <a:r>
              <a:rPr lang="fr-FR" b="1" smtClean="0">
                <a:solidFill>
                  <a:srgbClr val="0070C0"/>
                </a:solidFill>
              </a:rPr>
              <a:t>).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20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776143"/>
            <a:ext cx="741682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</a:t>
            </a:r>
            <a:r>
              <a:rPr lang="fr-FR" b="1" dirty="0">
                <a:solidFill>
                  <a:srgbClr val="0070C0"/>
                </a:solidFill>
              </a:rPr>
              <a:t>: Présence de plusieurs boîtes de conserves ouvertes et non vidés dans des récipients</a:t>
            </a:r>
            <a:r>
              <a:rPr lang="fr-FR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fr-FR" b="1" dirty="0">
                <a:solidFill>
                  <a:srgbClr val="0070C0"/>
                </a:solidFill>
              </a:rPr>
              <a:t>La contamination des produits est hautement </a:t>
            </a:r>
            <a:r>
              <a:rPr lang="fr-FR" b="1" dirty="0" smtClean="0">
                <a:solidFill>
                  <a:srgbClr val="0070C0"/>
                </a:solidFill>
              </a:rPr>
              <a:t>risquée.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528392" cy="40770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527999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6165304"/>
            <a:ext cx="72728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présence de rouille sur la fabrique de glace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77" y="1340768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805264"/>
            <a:ext cx="75223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Un des couvercles du meuble froid d'exposition des  produits surgelés était démonté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du givre dans le meuble froid d’exposition.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600400" cy="43204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91" y="1412776"/>
            <a:ext cx="362869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44217" y="5661248"/>
            <a:ext cx="74168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0070C0"/>
                </a:solidFill>
              </a:rPr>
              <a:t>Réception: Renforcer le nettoyage et le rangement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372208"/>
            <a:ext cx="2448271" cy="25717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0971" y="1498024"/>
            <a:ext cx="2571750" cy="23201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4440" y="2900984"/>
            <a:ext cx="2571753" cy="2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35594" y="6095154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</a:t>
            </a:r>
            <a:r>
              <a:rPr lang="fr-FR" b="1" dirty="0">
                <a:solidFill>
                  <a:srgbClr val="0070C0"/>
                </a:solidFill>
              </a:rPr>
              <a:t>: Les produits exposés la veille étaient encore présents dans les meubles d'exposition le jour de l'audit.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5926" y="690290"/>
            <a:ext cx="2427732" cy="37444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5899" y="778166"/>
            <a:ext cx="2427733" cy="35686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0484" y="2991543"/>
            <a:ext cx="2027045" cy="3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6339" y="750125"/>
            <a:ext cx="3975906" cy="53012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5805264"/>
            <a:ext cx="74168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Stockage des produits dans des cartons au niveau </a:t>
            </a:r>
            <a:r>
              <a:rPr lang="fr-FR" b="1" dirty="0" smtClean="0">
                <a:solidFill>
                  <a:srgbClr val="0070C0"/>
                </a:solidFill>
              </a:rPr>
              <a:t>laboratoire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3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9592" y="5949280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</a:t>
            </a:r>
            <a:r>
              <a:rPr lang="fr-FR" b="1" dirty="0" smtClean="0">
                <a:solidFill>
                  <a:srgbClr val="0070C0"/>
                </a:solidFill>
              </a:rPr>
              <a:t>: Les </a:t>
            </a:r>
            <a:r>
              <a:rPr lang="fr-FR" b="1" dirty="0">
                <a:solidFill>
                  <a:srgbClr val="0070C0"/>
                </a:solidFill>
              </a:rPr>
              <a:t>vitres de la rôtissoire étaient non propres. Taches de brûlure persistantes même après nettoyage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3867894" cy="44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552728" cy="41764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5949280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Renforcer le nettoyage au niveau des meubles </a:t>
            </a:r>
            <a:r>
              <a:rPr lang="fr-FR" b="1" dirty="0" smtClean="0">
                <a:solidFill>
                  <a:srgbClr val="0070C0"/>
                </a:solidFill>
              </a:rPr>
              <a:t>d’exposition avant l’ouverture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0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3240360" cy="38164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9592" y="5517232"/>
            <a:ext cx="741682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 </a:t>
            </a:r>
            <a:r>
              <a:rPr lang="fr-FR" b="1" dirty="0">
                <a:solidFill>
                  <a:srgbClr val="0070C0"/>
                </a:solidFill>
              </a:rPr>
              <a:t>four, bien qu'ayant fait l'objet de nettoyage automatique, n'était pas </a:t>
            </a:r>
            <a:r>
              <a:rPr lang="fr-FR" b="1" dirty="0" smtClean="0">
                <a:solidFill>
                  <a:srgbClr val="0070C0"/>
                </a:solidFill>
              </a:rPr>
              <a:t>propre. </a:t>
            </a:r>
            <a:r>
              <a:rPr lang="fr-FR" b="1" dirty="0">
                <a:solidFill>
                  <a:srgbClr val="0070C0"/>
                </a:solidFill>
              </a:rPr>
              <a:t>Le système de nettoyage devrait être revu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14781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3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507854" cy="467713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6237312"/>
            <a:ext cx="74168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Assurer la fixation des portes </a:t>
            </a:r>
            <a:r>
              <a:rPr lang="fr-FR" b="1" dirty="0" smtClean="0">
                <a:solidFill>
                  <a:srgbClr val="0070C0"/>
                </a:solidFill>
              </a:rPr>
              <a:t>appâts</a:t>
            </a:r>
            <a:r>
              <a:rPr lang="fr-FR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726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40420</TotalTime>
  <Words>380</Words>
  <Application>Microsoft Office PowerPoint</Application>
  <PresentationFormat>Affichage à l'écran (4:3)</PresentationFormat>
  <Paragraphs>31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Tempus Sans ITC</vt:lpstr>
      <vt:lpstr>Wingdings</vt:lpstr>
      <vt:lpstr>Couches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Dr Mejed Heni-QLC</cp:lastModifiedBy>
  <cp:revision>496</cp:revision>
  <cp:lastPrinted>2016-02-08T19:41:58Z</cp:lastPrinted>
  <dcterms:created xsi:type="dcterms:W3CDTF">2014-03-07T09:21:22Z</dcterms:created>
  <dcterms:modified xsi:type="dcterms:W3CDTF">2018-03-05T08:46:48Z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513119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