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1" r:id="rId2"/>
  </p:sldMasterIdLst>
  <p:notesMasterIdLst>
    <p:notesMasterId r:id="rId33"/>
  </p:notesMasterIdLst>
  <p:handoutMasterIdLst>
    <p:handoutMasterId r:id="rId34"/>
  </p:handoutMasterIdLst>
  <p:sldIdLst>
    <p:sldId id="268" r:id="rId3"/>
    <p:sldId id="375" r:id="rId4"/>
    <p:sldId id="380" r:id="rId5"/>
    <p:sldId id="384" r:id="rId6"/>
    <p:sldId id="385" r:id="rId7"/>
    <p:sldId id="386" r:id="rId8"/>
    <p:sldId id="387" r:id="rId9"/>
    <p:sldId id="391" r:id="rId10"/>
    <p:sldId id="393" r:id="rId11"/>
    <p:sldId id="394" r:id="rId12"/>
    <p:sldId id="395" r:id="rId13"/>
    <p:sldId id="398" r:id="rId14"/>
    <p:sldId id="401" r:id="rId15"/>
    <p:sldId id="402" r:id="rId16"/>
    <p:sldId id="403" r:id="rId17"/>
    <p:sldId id="404" r:id="rId18"/>
    <p:sldId id="405" r:id="rId19"/>
    <p:sldId id="408" r:id="rId20"/>
    <p:sldId id="406" r:id="rId21"/>
    <p:sldId id="407" r:id="rId22"/>
    <p:sldId id="409" r:id="rId23"/>
    <p:sldId id="410" r:id="rId24"/>
    <p:sldId id="416" r:id="rId25"/>
    <p:sldId id="420" r:id="rId26"/>
    <p:sldId id="418" r:id="rId27"/>
    <p:sldId id="421" r:id="rId28"/>
    <p:sldId id="423" r:id="rId29"/>
    <p:sldId id="424" r:id="rId30"/>
    <p:sldId id="426" r:id="rId31"/>
    <p:sldId id="425" r:id="rId3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111" d="100"/>
          <a:sy n="111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12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232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64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996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00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247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661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588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17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632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358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7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Gammarth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26DD-5BE0-4A34-A6F4-0FD9DC637A77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25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err="1" smtClean="0">
                <a:solidFill>
                  <a:srgbClr val="FFC000"/>
                </a:solidFill>
              </a:rPr>
              <a:t>Gammarth</a:t>
            </a:r>
            <a:r>
              <a:rPr lang="fr-FR" sz="3600" b="1" dirty="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3516" y="5801489"/>
            <a:ext cx="1795684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12 juin 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98665" y="5755322"/>
            <a:ext cx="3494867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Meriam CHOUCHENE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5949280"/>
            <a:ext cx="741682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Poissonnerie: Le revêtement du sol de la chambre froide des produits de la mer est écaillé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70485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66456" y="6093296"/>
            <a:ext cx="734481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Poissonnerie: Présence de la rouille sur le revêtement de la fabrique de glace et au plafond de la chambre froide.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27076"/>
            <a:ext cx="3456384" cy="46805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64" y="1327076"/>
            <a:ext cx="3816424" cy="459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0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5949280"/>
            <a:ext cx="71287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Poissonnerie: Présence de traces de brûlure au plafond de la chambre froide négative PLS.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416824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69956" y="6237312"/>
            <a:ext cx="727280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Traiteur: les lames des radiants à gaz sont défoncées.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6" y="1412776"/>
            <a:ext cx="751846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5949280"/>
            <a:ext cx="741682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Traiteur: Les poignées de la rôtissoire sont démontées, le système de fermeture des portes est défaillant.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41682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34564" y="5805264"/>
            <a:ext cx="797755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Traiteur: La </a:t>
            </a:r>
            <a:r>
              <a:rPr lang="fr-FR" b="1" dirty="0">
                <a:solidFill>
                  <a:schemeClr val="accent2"/>
                </a:solidFill>
              </a:rPr>
              <a:t>température </a:t>
            </a:r>
            <a:r>
              <a:rPr lang="fr-FR" b="1" dirty="0" smtClean="0">
                <a:solidFill>
                  <a:schemeClr val="accent2"/>
                </a:solidFill>
              </a:rPr>
              <a:t>à cœur des produits sur </a:t>
            </a:r>
            <a:r>
              <a:rPr lang="fr-FR" b="1" dirty="0">
                <a:solidFill>
                  <a:schemeClr val="accent2"/>
                </a:solidFill>
              </a:rPr>
              <a:t>meuble d'exposition est &gt; 39°C. </a:t>
            </a:r>
            <a:r>
              <a:rPr lang="fr-FR" b="1" dirty="0" smtClean="0">
                <a:solidFill>
                  <a:schemeClr val="accent2"/>
                </a:solidFill>
              </a:rPr>
              <a:t>Les radiants rayonnants assuraient le réchauffage des préparations exposées.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8" y="1338071"/>
            <a:ext cx="3888432" cy="42930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38071"/>
            <a:ext cx="367240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5949280"/>
            <a:ext cx="734481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Traiteur: Déformation </a:t>
            </a:r>
            <a:r>
              <a:rPr lang="fr-FR" b="1" dirty="0">
                <a:solidFill>
                  <a:schemeClr val="accent2"/>
                </a:solidFill>
              </a:rPr>
              <a:t>des chevalets par la chaleur du meuble d'exposition des pizzas.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48883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6165304"/>
            <a:ext cx="748883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/>
                </a:solidFill>
              </a:rPr>
              <a:t>Traiteur: poste lave-mains bouché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2008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6309320"/>
            <a:ext cx="71287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Traiteur: L’ouvre boite et le four étaient fortement souillés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63" y="1412776"/>
            <a:ext cx="3899925" cy="43204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5277"/>
            <a:ext cx="380391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5949280"/>
            <a:ext cx="417646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La T° de l’huile lors de la friture est &lt; 130°C, la T° fin de cuisson est &lt; 60°C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4379979" cy="43204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2776"/>
            <a:ext cx="3096344" cy="25376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71" y="3950420"/>
            <a:ext cx="3563888" cy="2672916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6084168" y="1412776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1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968473" y="6021288"/>
            <a:ext cx="741369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Boucherie: utilisation de produits de nettoyage à usage domestique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3" y="1412776"/>
            <a:ext cx="741682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600" y="6237312"/>
            <a:ext cx="72008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Traiteur: le revêtement du sol est écaillé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34481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6165304"/>
            <a:ext cx="741682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Traiteur: La station de nettoyage est non fonctionnelle.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41682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6165304"/>
            <a:ext cx="734481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Pâtisserie: Le revêtement du sol est écaillé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34481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5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237312"/>
            <a:ext cx="763284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L'état de fraicheur des nectarines et des melons </a:t>
            </a:r>
            <a:r>
              <a:rPr lang="fr-FR" b="1" dirty="0" smtClean="0">
                <a:solidFill>
                  <a:schemeClr val="accent2"/>
                </a:solidFill>
              </a:rPr>
              <a:t>était </a:t>
            </a:r>
            <a:r>
              <a:rPr lang="fr-FR" b="1" dirty="0">
                <a:solidFill>
                  <a:schemeClr val="accent2"/>
                </a:solidFill>
              </a:rPr>
              <a:t>insatisfaisant.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8" y="1412776"/>
            <a:ext cx="4283968" cy="46805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1284"/>
            <a:ext cx="3528392" cy="453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33489" y="6165304"/>
            <a:ext cx="756084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PGC: Présence de rouille sue les étagères 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85" y="1381354"/>
            <a:ext cx="3816424" cy="43204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81354"/>
            <a:ext cx="374441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7459" y="6309320"/>
            <a:ext cx="763284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Cour de service: Entreposage des bennes à ordures à l’extérieur.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60" y="1412776"/>
            <a:ext cx="734104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7458" y="6110998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Cour service: Les palettes, les caisses et les paniers sont mal rangés.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66" y="1412776"/>
            <a:ext cx="3600400" cy="46085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1412776"/>
            <a:ext cx="396232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7459" y="6309320"/>
            <a:ext cx="763284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Local déchets: le climatiseur était en en panne.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27280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7459" y="6309320"/>
            <a:ext cx="763284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Vestiaires hommes: Présence de rouille sur les casiers.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05678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200800" cy="453650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57459" y="6309320"/>
            <a:ext cx="763284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Sanitaires hommes: présence de rouille au dessous du lavabo.</a:t>
            </a:r>
            <a:endParaRPr lang="fr-F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58739" y="6093296"/>
            <a:ext cx="74168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Boucherie: Les morceaux d’escalope déconditionnés la </a:t>
            </a:r>
            <a:r>
              <a:rPr lang="fr-FR" b="1" dirty="0">
                <a:solidFill>
                  <a:schemeClr val="accent2"/>
                </a:solidFill>
              </a:rPr>
              <a:t>veille de l'audit, était </a:t>
            </a:r>
            <a:r>
              <a:rPr lang="fr-FR" b="1" dirty="0" smtClean="0">
                <a:solidFill>
                  <a:schemeClr val="accent2"/>
                </a:solidFill>
              </a:rPr>
              <a:t>entreposés </a:t>
            </a:r>
            <a:r>
              <a:rPr lang="fr-FR" b="1" dirty="0">
                <a:solidFill>
                  <a:schemeClr val="accent2"/>
                </a:solidFill>
              </a:rPr>
              <a:t>directement dans un bac sans égouttoir </a:t>
            </a:r>
            <a:r>
              <a:rPr lang="fr-FR" b="1" dirty="0" smtClean="0">
                <a:solidFill>
                  <a:schemeClr val="accent2"/>
                </a:solidFill>
              </a:rPr>
              <a:t>;. 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2008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7459" y="6309320"/>
            <a:ext cx="763284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Vestiaires hommes: présence de crevasses aux murs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416824" cy="44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43608" y="6309320"/>
            <a:ext cx="727280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Boucherie: Les abats rouges baignaient dans leur exsudat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200800" cy="4464496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539552" y="1196752"/>
            <a:ext cx="1008112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719572" y="6237312"/>
            <a:ext cx="74528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/>
                </a:solidFill>
              </a:rPr>
              <a:t>Boucherie: Les billots sont souillés et fissurés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0" y="1412776"/>
            <a:ext cx="743482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55576" y="5805264"/>
            <a:ext cx="74888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Boucherie: Indication </a:t>
            </a:r>
            <a:r>
              <a:rPr lang="fr-FR" b="1" dirty="0">
                <a:solidFill>
                  <a:schemeClr val="accent2"/>
                </a:solidFill>
              </a:rPr>
              <a:t>de la date de fabrication dans la case de la DLC pour la fabrication </a:t>
            </a:r>
            <a:r>
              <a:rPr lang="fr-FR" b="1" dirty="0" smtClean="0">
                <a:solidFill>
                  <a:schemeClr val="accent2"/>
                </a:solidFill>
              </a:rPr>
              <a:t>version 2016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056784" cy="4104456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>
            <a:off x="4932040" y="1772816"/>
            <a:ext cx="792088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6084168" y="2708920"/>
            <a:ext cx="792088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949280"/>
            <a:ext cx="74888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Boucherie: présence de piqûres de moisissures sur la poignée de porte du laboratoire.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27280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6759" y="6165304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Poissonnerie: La </a:t>
            </a:r>
            <a:r>
              <a:rPr lang="fr-FR" b="1" dirty="0">
                <a:solidFill>
                  <a:schemeClr val="accent2"/>
                </a:solidFill>
              </a:rPr>
              <a:t>température à cœur du queue de </a:t>
            </a:r>
            <a:r>
              <a:rPr lang="fr-FR" b="1" dirty="0" smtClean="0">
                <a:solidFill>
                  <a:schemeClr val="accent2"/>
                </a:solidFill>
              </a:rPr>
              <a:t>lotte </a:t>
            </a:r>
            <a:r>
              <a:rPr lang="fr-FR" b="1" dirty="0">
                <a:solidFill>
                  <a:schemeClr val="accent2"/>
                </a:solidFill>
              </a:rPr>
              <a:t>est </a:t>
            </a:r>
            <a:r>
              <a:rPr lang="fr-FR" b="1" dirty="0" smtClean="0">
                <a:solidFill>
                  <a:schemeClr val="accent2"/>
                </a:solidFill>
              </a:rPr>
              <a:t>7°C &gt; 2°C.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3995936" cy="45091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744416" cy="4509120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1547664" y="1556792"/>
            <a:ext cx="1224136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3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6237312"/>
            <a:ext cx="734481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Poissonnerie: Double étiquetage des poissons  </a:t>
            </a:r>
            <a:r>
              <a:rPr lang="fr-FR" b="1" dirty="0" err="1" smtClean="0">
                <a:solidFill>
                  <a:schemeClr val="accent2"/>
                </a:solidFill>
              </a:rPr>
              <a:t>Ringa</a:t>
            </a:r>
            <a:r>
              <a:rPr lang="fr-FR" b="1" dirty="0" smtClean="0">
                <a:solidFill>
                  <a:schemeClr val="accent2"/>
                </a:solidFill>
              </a:rPr>
              <a:t> Fumé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34481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39634</TotalTime>
  <Words>389</Words>
  <Application>Microsoft Office PowerPoint</Application>
  <PresentationFormat>Affichage à l'écran (4:3)</PresentationFormat>
  <Paragraphs>34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Tempus Sans ITC</vt:lpstr>
      <vt:lpstr>Wingdings</vt:lpstr>
      <vt:lpstr>Couches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447</cp:revision>
  <cp:lastPrinted>2016-02-08T19:41:58Z</cp:lastPrinted>
  <dcterms:created xsi:type="dcterms:W3CDTF">2014-03-07T09:21:22Z</dcterms:created>
  <dcterms:modified xsi:type="dcterms:W3CDTF">2017-06-22T13:46:12Z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1316048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