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8" r:id="rId2"/>
    <p:sldId id="314" r:id="rId3"/>
    <p:sldId id="349" r:id="rId4"/>
    <p:sldId id="348" r:id="rId5"/>
    <p:sldId id="351" r:id="rId6"/>
    <p:sldId id="352" r:id="rId7"/>
    <p:sldId id="353" r:id="rId8"/>
    <p:sldId id="354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6" r:id="rId19"/>
    <p:sldId id="367" r:id="rId20"/>
    <p:sldId id="368" r:id="rId21"/>
    <p:sldId id="369" r:id="rId22"/>
    <p:sldId id="370" r:id="rId23"/>
    <p:sldId id="371" r:id="rId24"/>
    <p:sldId id="372" r:id="rId2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Gafsa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Gafsa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0783" y="5769676"/>
            <a:ext cx="209704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26 février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5329" y="5769676"/>
            <a:ext cx="2331087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M.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Draoui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6237312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Cboucherie</a:t>
            </a:r>
            <a:r>
              <a:rPr lang="fr-FR" sz="1600" b="1" dirty="0" smtClean="0">
                <a:solidFill>
                  <a:srgbClr val="0070C0"/>
                </a:solidFill>
              </a:rPr>
              <a:t>: Absence d’enregistrement de certaines information (</a:t>
            </a:r>
            <a:r>
              <a:rPr lang="fr-FR" sz="1600" b="1" dirty="0" err="1" smtClean="0">
                <a:solidFill>
                  <a:srgbClr val="0070C0"/>
                </a:solidFill>
              </a:rPr>
              <a:t>N°Lot</a:t>
            </a:r>
            <a:r>
              <a:rPr lang="fr-FR" sz="1600" b="1" dirty="0" smtClean="0">
                <a:solidFill>
                  <a:srgbClr val="0070C0"/>
                </a:solidFill>
              </a:rPr>
              <a:t>, DLC,…).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6705" y="-36385"/>
            <a:ext cx="5238582" cy="6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Les DEIV au niveau de l’entrée réserve n’était pas fonctionnel le jours de l’audit.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71" y="1272141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34554" y="6381328"/>
            <a:ext cx="619268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</a:t>
            </a:r>
            <a:r>
              <a:rPr lang="fr-FR" sz="1600" b="1" dirty="0">
                <a:solidFill>
                  <a:srgbClr val="0070C0"/>
                </a:solidFill>
              </a:rPr>
              <a:t>(+) </a:t>
            </a:r>
            <a:r>
              <a:rPr lang="fr-FR" sz="1600" b="1" dirty="0" smtClean="0">
                <a:solidFill>
                  <a:srgbClr val="0070C0"/>
                </a:solidFill>
              </a:rPr>
              <a:t>poissons: </a:t>
            </a:r>
            <a:r>
              <a:rPr lang="fr-FR" sz="1600" b="1" dirty="0">
                <a:solidFill>
                  <a:srgbClr val="0070C0"/>
                </a:solidFill>
              </a:rPr>
              <a:t>La pelle était maintenue directement au sol.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55" y="1197665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267744" y="5373216"/>
            <a:ext cx="489654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CF(-) poissons: Présence de givre à ce niveau.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9646" y="1013699"/>
            <a:ext cx="2841780" cy="37890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1214" y="1011154"/>
            <a:ext cx="284178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22586" y="6021288"/>
            <a:ext cx="561662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CF(+) olives: La résine du sol à ce niveau était écaillée.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10" y="1268760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594928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CF(+) FLEG: Renforcer le nettoyage des caisses de stockage.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52" y="1342555"/>
            <a:ext cx="2841780" cy="37890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0464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68686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Le suivi et l’enregistrement des températures de la chaine du froid n’étaient pas réalisés au niveau du relevé mensuel.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907704" y="5589240"/>
            <a:ext cx="633670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Olives et épices</a:t>
            </a:r>
            <a:r>
              <a:rPr lang="fr-FR" sz="1600" b="1" dirty="0">
                <a:solidFill>
                  <a:srgbClr val="0070C0"/>
                </a:solidFill>
              </a:rPr>
              <a:t>: Manque de louches pour les olives et épices.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4060280" cy="30452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18" y="1340768"/>
            <a:ext cx="4060280" cy="30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475656" y="5733256"/>
            <a:ext cx="633670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Présence de 5 morceaux de fromage "Le </a:t>
            </a:r>
            <a:r>
              <a:rPr lang="fr-FR" sz="1600" b="1" dirty="0" err="1">
                <a:solidFill>
                  <a:srgbClr val="0070C0"/>
                </a:solidFill>
              </a:rPr>
              <a:t>Bastardo</a:t>
            </a:r>
            <a:r>
              <a:rPr lang="fr-FR" sz="1600" b="1" dirty="0">
                <a:solidFill>
                  <a:srgbClr val="0070C0"/>
                </a:solidFill>
              </a:rPr>
              <a:t> Di </a:t>
            </a:r>
            <a:r>
              <a:rPr lang="fr-FR" sz="1600" b="1" dirty="0" err="1">
                <a:solidFill>
                  <a:srgbClr val="0070C0"/>
                </a:solidFill>
              </a:rPr>
              <a:t>Fioré</a:t>
            </a:r>
            <a:r>
              <a:rPr lang="fr-FR" sz="1600" b="1" dirty="0">
                <a:solidFill>
                  <a:srgbClr val="0070C0"/>
                </a:solidFill>
              </a:rPr>
              <a:t>" dont la DLC était dépassée depuis le 11/02/2019 et le </a:t>
            </a:r>
            <a:r>
              <a:rPr lang="fr-FR" sz="1600" b="1" dirty="0" smtClean="0">
                <a:solidFill>
                  <a:srgbClr val="0070C0"/>
                </a:solidFill>
              </a:rPr>
              <a:t>25/02/2019.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16" y="1008112"/>
            <a:ext cx="3327834" cy="44371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619672" y="6093296"/>
            <a:ext cx="633670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Présence de givre au niveau du meuble froid d’exposition des glaces.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17" y="962623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Charcuterie/fromage: Présence d’une assiette de ricotta entamée et non identifié.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79" y="1268760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119298" y="6021288"/>
            <a:ext cx="482453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La porte de réception manquait d’étanchéité.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29" y="1654193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475656" y="6165304"/>
            <a:ext cx="633670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PGC: Présence d'une boite de tartine </a:t>
            </a:r>
            <a:r>
              <a:rPr lang="fr-FR" sz="1600" b="1" dirty="0" err="1">
                <a:solidFill>
                  <a:srgbClr val="0070C0"/>
                </a:solidFill>
              </a:rPr>
              <a:t>chamia</a:t>
            </a:r>
            <a:r>
              <a:rPr lang="fr-FR" sz="1600" b="1" dirty="0">
                <a:solidFill>
                  <a:srgbClr val="0070C0"/>
                </a:solidFill>
              </a:rPr>
              <a:t> "</a:t>
            </a:r>
            <a:r>
              <a:rPr lang="fr-FR" sz="1600" b="1" dirty="0" err="1">
                <a:solidFill>
                  <a:srgbClr val="0070C0"/>
                </a:solidFill>
              </a:rPr>
              <a:t>Shehrazad</a:t>
            </a:r>
            <a:r>
              <a:rPr lang="fr-FR" sz="1600" b="1" dirty="0">
                <a:solidFill>
                  <a:srgbClr val="0070C0"/>
                </a:solidFill>
              </a:rPr>
              <a:t>" dont la DLC était dépasser depuis le 15/02/2019.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69"/>
          <a:stretch/>
        </p:blipFill>
        <p:spPr>
          <a:xfrm>
            <a:off x="2915816" y="1052736"/>
            <a:ext cx="379715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619672" y="6237312"/>
            <a:ext cx="633670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PGC: Présence de tout un lot de mayonnaise "</a:t>
            </a:r>
            <a:r>
              <a:rPr lang="fr-FR" sz="1600" b="1" dirty="0" err="1">
                <a:solidFill>
                  <a:srgbClr val="0070C0"/>
                </a:solidFill>
              </a:rPr>
              <a:t>Covinor</a:t>
            </a:r>
            <a:r>
              <a:rPr lang="fr-FR" sz="1600" b="1" dirty="0">
                <a:solidFill>
                  <a:srgbClr val="0070C0"/>
                </a:solidFill>
              </a:rPr>
              <a:t>" dont la DLC était le </a:t>
            </a:r>
            <a:r>
              <a:rPr lang="fr-FR" sz="1600" b="1" dirty="0" smtClean="0">
                <a:solidFill>
                  <a:srgbClr val="0070C0"/>
                </a:solidFill>
              </a:rPr>
              <a:t>28/02/2019.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3813888" cy="50851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381388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35696" y="6237312"/>
            <a:ext cx="633670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PGC: Présence de tout un lot de mayonnaise "</a:t>
            </a:r>
            <a:r>
              <a:rPr lang="fr-FR" sz="1600" b="1" dirty="0" err="1">
                <a:solidFill>
                  <a:srgbClr val="0070C0"/>
                </a:solidFill>
              </a:rPr>
              <a:t>Delicio</a:t>
            </a:r>
            <a:r>
              <a:rPr lang="fr-FR" sz="1600" b="1" dirty="0">
                <a:solidFill>
                  <a:srgbClr val="0070C0"/>
                </a:solidFill>
              </a:rPr>
              <a:t>" dont la DLC était le </a:t>
            </a:r>
            <a:r>
              <a:rPr lang="fr-FR" sz="1600" b="1" dirty="0" smtClean="0">
                <a:solidFill>
                  <a:srgbClr val="0070C0"/>
                </a:solidFill>
              </a:rPr>
              <a:t>03/2019.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440270" cy="45870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7"/>
            <a:ext cx="3453848" cy="46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73399" y="6237312"/>
            <a:ext cx="633670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Absence de distributeur papier et du papier essuie mains au niveau des sanitaires femmes.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7584" y="594928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Charcuteries/fromages</a:t>
            </a:r>
            <a:r>
              <a:rPr lang="fr-FR" sz="1600" b="1" dirty="0">
                <a:solidFill>
                  <a:srgbClr val="0070C0"/>
                </a:solidFill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</a:rPr>
              <a:t>Absence de papier essuie mains.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87" y="1340768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79712" y="5805264"/>
            <a:ext cx="525658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Présence de deux ravier de HARISSA et THON maintenus à température ambiante pour une longue durée (plus que 1h30).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311"/>
            <a:ext cx="3003798" cy="40050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92" y="1556792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68834" y="5949280"/>
            <a:ext cx="576064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Renforcer le nettoyage du plafond de la CF(+).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34" y="1268760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622357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CF(+) traiteur: Egouttage d ’eau depuis l’évaporateur sur les poulets stockés.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30" y="1133684"/>
            <a:ext cx="3759882" cy="5013176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5868144" y="1844824"/>
            <a:ext cx="216024" cy="23762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7" y="1282402"/>
            <a:ext cx="3651870" cy="486916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625232" y="3861048"/>
            <a:ext cx="794640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7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606562" y="6165304"/>
            <a:ext cx="604867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CF(+) traiteur: Renforcer le nettoyage du sol à ce niveau.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75" y="1368152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638132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Absence d’enregistrement des heures de fin d’exposition.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0858" y="11483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231740" y="5517232"/>
            <a:ext cx="496855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Boucherie: La table de travail n'était pas propre.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Les </a:t>
            </a:r>
            <a:r>
              <a:rPr lang="fr-FR" sz="1600" b="1" dirty="0" smtClean="0">
                <a:solidFill>
                  <a:srgbClr val="0070C0"/>
                </a:solidFill>
              </a:rPr>
              <a:t>billots </a:t>
            </a:r>
            <a:r>
              <a:rPr lang="fr-FR" sz="1600" b="1" dirty="0">
                <a:solidFill>
                  <a:srgbClr val="0070C0"/>
                </a:solidFill>
              </a:rPr>
              <a:t>étaient fortement souillés et </a:t>
            </a:r>
            <a:r>
              <a:rPr lang="fr-FR" sz="1600" b="1" dirty="0" smtClean="0">
                <a:solidFill>
                  <a:srgbClr val="0070C0"/>
                </a:solidFill>
              </a:rPr>
              <a:t>fissurés.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4283968" cy="32129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11786</TotalTime>
  <Words>345</Words>
  <Application>Microsoft Office PowerPoint</Application>
  <PresentationFormat>Affichage à l'écran (4:3)</PresentationFormat>
  <Paragraphs>28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299</cp:revision>
  <cp:lastPrinted>2016-02-08T19:41:58Z</cp:lastPrinted>
  <dcterms:created xsi:type="dcterms:W3CDTF">2014-03-07T09:21:22Z</dcterms:created>
  <dcterms:modified xsi:type="dcterms:W3CDTF">2019-03-05T21:44:45Z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3054255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