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8" r:id="rId2"/>
    <p:sldId id="314" r:id="rId3"/>
    <p:sldId id="349" r:id="rId4"/>
    <p:sldId id="284" r:id="rId5"/>
    <p:sldId id="346" r:id="rId6"/>
    <p:sldId id="348" r:id="rId7"/>
    <p:sldId id="335" r:id="rId8"/>
    <p:sldId id="336" r:id="rId9"/>
    <p:sldId id="350" r:id="rId10"/>
    <p:sldId id="351" r:id="rId11"/>
    <p:sldId id="352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28/11/2018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28/11/2018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Gafsa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4.wdp" Type="http://schemas.microsoft.com/office/2007/relationships/hdphoto"/><Relationship Id="rId5" Target="../media/image25.jpeg" Type="http://schemas.openxmlformats.org/officeDocument/2006/relationships/image"/><Relationship Id="rId4" Target="../media/hdphoto3.wdp" Type="http://schemas.microsoft.com/office/2007/relationships/hdphoto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5.wdp" Type="http://schemas.microsoft.com/office/2007/relationships/hdphoto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Gafsa</a:t>
            </a:r>
          </a:p>
        </p:txBody>
      </p:sp>
      <p:sp>
        <p:nvSpPr>
          <p:cNvPr id="5" name="Rectangle 4"/>
          <p:cNvSpPr/>
          <p:nvPr/>
        </p:nvSpPr>
        <p:spPr>
          <a:xfrm>
            <a:off x="790753" y="5769676"/>
            <a:ext cx="2557111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26 novembre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3170" y="5515759"/>
            <a:ext cx="2331087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Dr. </a:t>
            </a:r>
            <a:r>
              <a:rPr lang="fr-FR" sz="2000" b="1" dirty="0" err="1" smtClean="0">
                <a:solidFill>
                  <a:srgbClr val="000000"/>
                </a:solidFill>
              </a:rPr>
              <a:t>Mejed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Heni</a:t>
            </a:r>
            <a:endParaRPr lang="fr-FR" sz="2000" b="1" dirty="0" smtClean="0">
              <a:solidFill>
                <a:srgbClr val="0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M.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Draoui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073588" y="6237312"/>
            <a:ext cx="5572887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2 </a:t>
            </a:r>
            <a:r>
              <a:rPr lang="fr-FR" sz="1600" b="1" dirty="0">
                <a:solidFill>
                  <a:srgbClr val="0070C0"/>
                </a:solidFill>
              </a:rPr>
              <a:t>sacs de pop corn à DLUO dépassées depuis le 23/11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71967" y="1914119"/>
            <a:ext cx="4704521" cy="35283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26052"/>
            <a:ext cx="3528392" cy="4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15337" y="6165304"/>
            <a:ext cx="720080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z="1600">
                <a:solidFill>
                  <a:srgbClr val="0070C0"/>
                </a:solidFill>
              </a:rPr>
              <a:t>PGC: Plus que 10 unités </a:t>
            </a:r>
            <a:r>
              <a:rPr b="1" dirty="0" err="1" lang="fr-FR" sz="1600">
                <a:solidFill>
                  <a:srgbClr val="0070C0"/>
                </a:solidFill>
              </a:rPr>
              <a:t>kinder</a:t>
            </a:r>
            <a:r>
              <a:rPr b="1" dirty="0" lang="fr-FR" sz="1600">
                <a:solidFill>
                  <a:srgbClr val="0070C0"/>
                </a:solidFill>
              </a:rPr>
              <a:t> Joy périmés depuis le </a:t>
            </a:r>
            <a:r>
              <a:rPr b="1" dirty="0" lang="fr-FR" smtClean="0" sz="1600">
                <a:solidFill>
                  <a:srgbClr val="0070C0"/>
                </a:solidFill>
              </a:rPr>
              <a:t>04/11/18.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"/>
          <a:stretch/>
        </p:blipFill>
        <p:spPr>
          <a:xfrm>
            <a:off x="5076056" y="1217279"/>
            <a:ext cx="2808312" cy="472307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9889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5949280"/>
            <a:ext cx="8424936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Charcuterie: Stockage de plusieurs morceaux de crotons de chèvre et d’un sac de charcuteries et un sac </a:t>
            </a:r>
            <a:r>
              <a:rPr b="1" dirty="0" lang="fr-FR" sz="1600">
                <a:solidFill>
                  <a:srgbClr val="0070C0"/>
                </a:solidFill>
              </a:rPr>
              <a:t>de ricotta moisis et périmés </a:t>
            </a:r>
            <a:endParaRPr b="1" dirty="0" lang="fr-FR" smtClean="0" sz="1600">
              <a:solidFill>
                <a:srgbClr val="0070C0"/>
              </a:solidFill>
            </a:endParaRPr>
          </a:p>
          <a:p>
            <a:r>
              <a:rPr b="1" dirty="0" lang="fr-FR" smtClean="0" sz="1600">
                <a:solidFill>
                  <a:srgbClr val="0070C0"/>
                </a:solidFill>
              </a:rPr>
              <a:t>Le piques prix étaient rouillés</a:t>
            </a:r>
            <a:endParaRPr b="1" dirty="0" lang="fr-FR" smtClean="0" sz="160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b="8" r="13"/>
          <a:stretch/>
        </p:blipFill>
        <p:spPr>
          <a:xfrm>
            <a:off x="467544" y="919520"/>
            <a:ext cx="3312369" cy="4885744"/>
          </a:xfrm>
          <a:prstGeom prst="rect">
            <a:avLst/>
          </a:prstGeom>
        </p:spPr>
      </p:pic>
      <p:pic>
        <p:nvPicPr>
          <p:cNvPr descr="D:\Clients\uhd\Audit magasin\Audits par magasins\CM Gafsa\2018\11\Photos\IMG_20181126_085404.jpg" id="1026" name="Picture 2"/>
          <p:cNvPicPr>
            <a:picLocks noChangeArrowheads="1"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33638"/>
            <a:ext cx="2893130" cy="385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0196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15337" y="6165304"/>
            <a:ext cx="72008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Exposition de gruyère </a:t>
            </a:r>
            <a:r>
              <a:rPr b="1" dirty="0" err="1" lang="fr-FR" smtClean="0" sz="1600">
                <a:solidFill>
                  <a:srgbClr val="0070C0"/>
                </a:solidFill>
              </a:rPr>
              <a:t>souani</a:t>
            </a:r>
            <a:r>
              <a:rPr b="1" dirty="0" lang="fr-FR" smtClean="0" sz="1600">
                <a:solidFill>
                  <a:srgbClr val="0070C0"/>
                </a:solidFill>
              </a:rPr>
              <a:t> le jour de sa DLC</a:t>
            </a:r>
          </a:p>
          <a:p>
            <a:r>
              <a:rPr b="1" dirty="0" lang="fr-FR" smtClean="0" sz="1600">
                <a:solidFill>
                  <a:srgbClr val="0070C0"/>
                </a:solidFill>
              </a:rPr>
              <a:t>Le plancher du présentoir était défoncé</a:t>
            </a:r>
            <a:endParaRPr b="1" dirty="0" lang="fr-FR" smtClean="0" sz="1600">
              <a:solidFill>
                <a:srgbClr val="0070C0"/>
              </a:solidFill>
            </a:endParaRPr>
          </a:p>
        </p:txBody>
      </p:sp>
      <p:pic>
        <p:nvPicPr>
          <p:cNvPr descr="D:\Clients\uhd\Audit magasin\Audits par magasins\CM Gafsa\2018\11\Photos\IMG_20181126_085445.jpg" id="2050" name="Picture 2"/>
          <p:cNvPicPr>
            <a:picLocks noChangeArrowheads="1"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31768" y="1484784"/>
            <a:ext cx="4283969" cy="304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Clients\uhd\Audit magasin\Audits par magasins\CM Gafsa\2018\11\Photos\IMG_20181126_085449.jpg" id="2052" name="Picture 4"/>
          <p:cNvPicPr>
            <a:picLocks noChangeArrowheads="1"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275856" cy="436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3392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073588" y="6237312"/>
            <a:ext cx="5572887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Le trancheur n’était pas propre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 descr="D:\Clients\uhd\Audit magasin\Audits par magasins\CM Gafsa\2018\11\Photos\IMG_20181126_0858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9" y="1268760"/>
            <a:ext cx="3538671" cy="26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Clients\uhd\Audit magasin\Audits par magasins\CM Gafsa\2018\11\Photos\IMG_20181126_0859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2873458" cy="21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Clients\uhd\Audit magasin\Audits par magasins\CM Gafsa\2018\11\Photos\IMG_20181126_0859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55" y="3660463"/>
            <a:ext cx="2962607" cy="222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6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7504" y="5733256"/>
            <a:ext cx="9073008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L’égouttoir de la friteuse n’était pas propre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 couteau des pizzas n’était pas propre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Transfert des pains de sandwiches dans des cartons. Le carton était entreposé sur la planche de découpe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 descr="D:\Clients\uhd\Audit magasin\Audits par magasins\CM Gafsa\2018\11\Photos\IMG_20181126_0915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005"/>
            <a:ext cx="4210745" cy="315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Clients\uhd\Audit magasin\Audits par magasins\CM Gafsa\2018\11\Photos\IMG_20181126_0924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16" y="1085663"/>
            <a:ext cx="3507284" cy="46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Clients\uhd\Audit magasin\Audits par magasins\CM Gafsa\2018\11\Photos\IMG_20181126_0926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01887"/>
            <a:ext cx="1995116" cy="266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2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5661248"/>
            <a:ext cx="753897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Les raviers des ingrédients n’étaient ni identifiés ni protégés; Stockage du crésyl Judy dans la chambre froide. </a:t>
            </a:r>
            <a:r>
              <a:rPr lang="fr-FR" sz="1600" b="1" dirty="0" smtClean="0">
                <a:solidFill>
                  <a:srgbClr val="0070C0"/>
                </a:solidFill>
              </a:rPr>
              <a:t>Utilisation d’un grattoir métallique.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5122" name="Picture 2" descr="D:\Clients\uhd\Audit magasin\Audits par magasins\CM Gafsa\2018\11\Photos\IMG_20181126_0927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2" y="1916832"/>
            <a:ext cx="3730692" cy="279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Clients\uhd\Audit magasin\Audits par magasins\CM Gafsa\2018\11\Photos\IMG_20181126_0930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503" y="2168859"/>
            <a:ext cx="3058617" cy="22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Clients\uhd\Audit magasin\Audits par magasins\CM Gafsa\2018\11\Photos\IMG_20181126_0934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34" y="1468518"/>
            <a:ext cx="2770983" cy="369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8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75656" y="6237312"/>
            <a:ext cx="707041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Le coin du revêtement était défoncé.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Absence d’enregistrement des MP dans la traçabilité </a:t>
            </a:r>
            <a:r>
              <a:rPr lang="fr-FR" sz="1600" b="1" dirty="0" err="1" smtClean="0">
                <a:solidFill>
                  <a:srgbClr val="0070C0"/>
                </a:solidFill>
              </a:rPr>
              <a:t>saucisserie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6146" name="Picture 2" descr="D:\Clients\uhd\Audit magasin\Audits par magasins\CM Gafsa\2018\11\Photos\IMG_20181126_1020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16" y="1851145"/>
            <a:ext cx="3275039" cy="436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Clients\uhd\Audit magasin\Audits par magasins\CM Gafsa\2018\11\Photos\IMG_20181126_1048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5631" y="1006958"/>
            <a:ext cx="3742507" cy="499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44008" y="6196615"/>
            <a:ext cx="419136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Les revêtements du sous-sol sont usés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7170" name="Picture 2" descr="D:\Clients\uhd\Audit magasin\Audits par magasins\CM Gafsa\2018\11\Photos\IMG_20181126_1107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433"/>
            <a:ext cx="4416425" cy="588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Clients\uhd\Audit magasin\Audits par magasins\CM Gafsa\2018\11\Photos\IMG_20181126_1108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0768"/>
            <a:ext cx="2319152" cy="309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Clients\uhd\Audit magasin\Audits par magasins\CM Gafsa\2018\11\Photos\IMG_20181126_1109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65" y="768845"/>
            <a:ext cx="4047344" cy="53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8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3608" y="5949280"/>
            <a:ext cx="732294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Fuite d’eau depuis les canalisation dans la réserve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Développement de rouille au niveau de la machine à glace.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8194" name="Picture 2" descr="D:\Clients\uhd\Audit magasin\Audits par magasins\CM Gafsa\2018\11\Photos\IMG_20181126_1116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90107"/>
            <a:ext cx="273376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Clients\uhd\Audit magasin\Audits par magasins\CM Gafsa\2018\11\Photos\IMG_20181126_1120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38291"/>
            <a:ext cx="2922630" cy="389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94928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Charcuteries/fromages</a:t>
            </a:r>
            <a:r>
              <a:rPr lang="fr-FR" sz="1600" b="1" dirty="0">
                <a:solidFill>
                  <a:srgbClr val="0070C0"/>
                </a:solidFill>
              </a:rPr>
              <a:t>: Présence d'un morceau de fromage "</a:t>
            </a:r>
            <a:r>
              <a:rPr lang="fr-FR" sz="1600" b="1" dirty="0" err="1">
                <a:solidFill>
                  <a:srgbClr val="0070C0"/>
                </a:solidFill>
              </a:rPr>
              <a:t>chantale</a:t>
            </a:r>
            <a:r>
              <a:rPr lang="fr-FR" sz="1600" b="1" dirty="0">
                <a:solidFill>
                  <a:srgbClr val="0070C0"/>
                </a:solidFill>
              </a:rPr>
              <a:t> noir" dont la DLC était le jour de l'audit 26/11/18.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55" y="858355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87624" y="5805264"/>
            <a:ext cx="732294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Le balisage des poissons est seulement en français.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Accumulation de cadavres d’insectes dans la grille d’aération du meuble PLS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9218" name="Picture 2" descr="D:\Clients\uhd\Audit magasin\Audits par magasins\CM Gafsa\2018\11\Photos\IMG_20181126_1132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25791"/>
            <a:ext cx="4210745" cy="315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Clients\uhd\Audit magasin\Audits par magasins\CM Gafsa\2018\11\Photos\IMG_20181126_1211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556792"/>
            <a:ext cx="4854751" cy="36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5877272"/>
            <a:ext cx="72008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Développement de givre dans les meubles des surgelés.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L’étiquetage des Anneaux de calamars </a:t>
            </a:r>
            <a:r>
              <a:rPr lang="fr-FR" sz="1600" b="1" dirty="0" err="1" smtClean="0">
                <a:solidFill>
                  <a:srgbClr val="0070C0"/>
                </a:solidFill>
              </a:rPr>
              <a:t>Fakam</a:t>
            </a:r>
            <a:r>
              <a:rPr lang="fr-FR" sz="1600" b="1" dirty="0" smtClean="0">
                <a:solidFill>
                  <a:srgbClr val="0070C0"/>
                </a:solidFill>
              </a:rPr>
              <a:t> ne précise pas les ingrédients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10242" name="Picture 2" descr="D:\Clients\uhd\Audit magasin\Audits par magasins\CM Gafsa\2018\11\Photos\IMG_20181126_1216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" y="1556792"/>
            <a:ext cx="4926759" cy="369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Clients\uhd\Audit magasin\Audits par magasins\CM Gafsa\2018\11\Photos\IMG_20181126_1223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18099" y="1578843"/>
            <a:ext cx="4854751" cy="36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86735" y="-18383"/>
            <a:ext cx="4698522" cy="62646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7584" y="594928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Charcuteries/fromages</a:t>
            </a:r>
            <a:r>
              <a:rPr lang="fr-FR" sz="1600" b="1" dirty="0">
                <a:solidFill>
                  <a:srgbClr val="0070C0"/>
                </a:solidFill>
              </a:rPr>
              <a:t>: Présence d'une barquette de ricotta dont la DLC était le 27/11/18. Nous rappelons que la date de retrait est de j-1.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95856" y="1128880"/>
            <a:ext cx="4929637" cy="43452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2516" y="1088739"/>
            <a:ext cx="4896544" cy="43924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27584" y="594928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</a:t>
            </a:r>
            <a:r>
              <a:rPr lang="fr-FR" sz="1600" b="1" dirty="0">
                <a:solidFill>
                  <a:srgbClr val="0070C0"/>
                </a:solidFill>
              </a:rPr>
              <a:t>Les DLC des raviers de </a:t>
            </a:r>
            <a:r>
              <a:rPr lang="fr-FR" sz="1600" b="1" dirty="0" err="1">
                <a:solidFill>
                  <a:srgbClr val="0070C0"/>
                </a:solidFill>
              </a:rPr>
              <a:t>tastira</a:t>
            </a:r>
            <a:r>
              <a:rPr lang="fr-FR" sz="1600" b="1" dirty="0">
                <a:solidFill>
                  <a:srgbClr val="0070C0"/>
                </a:solidFill>
              </a:rPr>
              <a:t> et de </a:t>
            </a:r>
            <a:r>
              <a:rPr lang="fr-FR" sz="1600" b="1" dirty="0" err="1">
                <a:solidFill>
                  <a:srgbClr val="0070C0"/>
                </a:solidFill>
              </a:rPr>
              <a:t>Aïn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sbanyouria</a:t>
            </a:r>
            <a:r>
              <a:rPr lang="fr-FR" sz="1600" b="1" dirty="0">
                <a:solidFill>
                  <a:srgbClr val="0070C0"/>
                </a:solidFill>
              </a:rPr>
              <a:t> étaient le 26 et 27 novembre 2018.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0768"/>
            <a:ext cx="3347864" cy="25108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0768"/>
            <a:ext cx="2463738" cy="32849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2463738" cy="328498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27584" y="594928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Charcuteries/fromages</a:t>
            </a:r>
            <a:r>
              <a:rPr lang="fr-FR" sz="1600" b="1" dirty="0">
                <a:solidFill>
                  <a:srgbClr val="0070C0"/>
                </a:solidFill>
              </a:rPr>
              <a:t>: 13 Morceaux de </a:t>
            </a:r>
            <a:r>
              <a:rPr lang="fr-FR" sz="1600" b="1" dirty="0" err="1">
                <a:solidFill>
                  <a:srgbClr val="0070C0"/>
                </a:solidFill>
              </a:rPr>
              <a:t>chamia</a:t>
            </a:r>
            <a:r>
              <a:rPr lang="fr-FR" sz="1600" b="1" dirty="0">
                <a:solidFill>
                  <a:srgbClr val="0070C0"/>
                </a:solidFill>
              </a:rPr>
              <a:t>, 1 boudin de mozzarella et 2 boudins de charcuteries n'étaient pas identifiés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17415" y="6165304"/>
            <a:ext cx="525658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</a:t>
            </a:r>
            <a:r>
              <a:rPr lang="fr-FR" sz="1600" b="1" dirty="0">
                <a:solidFill>
                  <a:srgbClr val="0070C0"/>
                </a:solidFill>
              </a:rPr>
              <a:t>: Le billot des volailles est hautement </a:t>
            </a:r>
            <a:r>
              <a:rPr lang="fr-FR" sz="1600" b="1" dirty="0" smtClean="0">
                <a:solidFill>
                  <a:srgbClr val="0070C0"/>
                </a:solidFill>
              </a:rPr>
              <a:t>usé.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386789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764704"/>
            <a:ext cx="3975906" cy="530120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15337" y="6165304"/>
            <a:ext cx="72008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</a:t>
            </a:r>
            <a:r>
              <a:rPr lang="fr-FR" sz="1600" b="1" dirty="0">
                <a:solidFill>
                  <a:srgbClr val="0070C0"/>
                </a:solidFill>
              </a:rPr>
              <a:t>: Les barquettes non encore protégées de viandes hachées étaient superposées les unes sur les autres. Pratiques interdite.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97424" y="6093296"/>
            <a:ext cx="7949151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FLEG: </a:t>
            </a:r>
            <a:r>
              <a:rPr lang="fr-FR" sz="1600" b="1" dirty="0">
                <a:solidFill>
                  <a:srgbClr val="0070C0"/>
                </a:solidFill>
              </a:rPr>
              <a:t>Le suivi des températures à cœurs de la CF(+) n'étaient pas notés.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Les tableaux de relevés mensuels n'étaient pas enregistrés depuis septembre.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115616" y="4869160"/>
            <a:ext cx="5544616" cy="115212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15337" y="6165304"/>
            <a:ext cx="720080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Olives </a:t>
            </a:r>
            <a:r>
              <a:rPr lang="fr-FR" sz="1600" b="1" dirty="0">
                <a:solidFill>
                  <a:srgbClr val="0070C0"/>
                </a:solidFill>
              </a:rPr>
              <a:t>et épices: Les boules de harissa n'étaient pas identifiées.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1052736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11725</TotalTime>
  <Words>382</Words>
  <Application>Microsoft Office PowerPoint</Application>
  <PresentationFormat>Affichage à l'écran (4:3)</PresentationFormat>
  <Paragraphs>34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291</cp:revision>
  <cp:lastPrinted>2016-02-08T19:41:58Z</cp:lastPrinted>
  <dcterms:created xsi:type="dcterms:W3CDTF">2014-03-07T09:21:22Z</dcterms:created>
  <dcterms:modified xsi:type="dcterms:W3CDTF">2018-11-28T14:53:07Z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3054255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