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8" r:id="rId2"/>
    <p:sldId id="509" r:id="rId3"/>
    <p:sldId id="511" r:id="rId4"/>
    <p:sldId id="510" r:id="rId5"/>
    <p:sldId id="512" r:id="rId6"/>
    <p:sldId id="507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27" r:id="rId22"/>
    <p:sldId id="528" r:id="rId23"/>
    <p:sldId id="529" r:id="rId24"/>
    <p:sldId id="530" r:id="rId25"/>
    <p:sldId id="531" r:id="rId26"/>
    <p:sldId id="532" r:id="rId27"/>
    <p:sldId id="533" r:id="rId28"/>
    <p:sldId id="534" r:id="rId29"/>
    <p:sldId id="535" r:id="rId30"/>
    <p:sldId id="536" r:id="rId3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Dorra</a:t>
            </a:r>
            <a:r>
              <a:rPr lang="fr-FR" altLang="fr-FR" kern="0" dirty="0" smtClean="0"/>
              <a:t> 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5.wdp" Type="http://schemas.microsoft.com/office/2007/relationships/hdphoto"/><Relationship Id="rId4" Target="../media/image16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Dorra</a:t>
            </a:r>
            <a:r>
              <a:rPr lang="fr-FR" sz="3600" b="1" dirty="0" smtClean="0">
                <a:solidFill>
                  <a:srgbClr val="FFC000"/>
                </a:solidFill>
              </a:rPr>
              <a:t> Sousse</a:t>
            </a:r>
          </a:p>
        </p:txBody>
      </p:sp>
      <p:sp>
        <p:nvSpPr>
          <p:cNvPr id="5" name="Rectangle 4"/>
          <p:cNvSpPr/>
          <p:nvPr/>
        </p:nvSpPr>
        <p:spPr>
          <a:xfrm>
            <a:off x="811082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03/06/2019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306" y="5792760"/>
            <a:ext cx="4183631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smtClean="0">
                <a:solidFill>
                  <a:srgbClr val="000000"/>
                </a:solidFill>
              </a:rPr>
              <a:t>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90818"/>
            <a:ext cx="3707904" cy="27809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4716016" cy="35370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5373216"/>
            <a:ext cx="770485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fromages/charcuterie</a:t>
            </a:r>
            <a:r>
              <a:rPr lang="fr-FR" b="1" dirty="0" smtClean="0">
                <a:solidFill>
                  <a:srgbClr val="0070C0"/>
                </a:solidFill>
              </a:rPr>
              <a:t>: Des boules de fromages présentaient des cires écaillées.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Certaines étiquettes des fournisseurs avec les mentions légales étaient illisibles.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724128" y="2781558"/>
            <a:ext cx="2376264" cy="158417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619672" y="3573646"/>
            <a:ext cx="485800" cy="2874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62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6925"/>
            <a:ext cx="3803915" cy="28529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3939902" cy="5253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0169" y="4346622"/>
            <a:ext cx="3534647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Traiteu</a:t>
            </a:r>
            <a:r>
              <a:rPr lang="fr-FR" b="1" u="sng" dirty="0" smtClean="0">
                <a:solidFill>
                  <a:srgbClr val="0070C0"/>
                </a:solidFill>
              </a:rPr>
              <a:t>r</a:t>
            </a:r>
            <a:r>
              <a:rPr lang="fr-FR" b="1" dirty="0" smtClean="0">
                <a:solidFill>
                  <a:srgbClr val="0070C0"/>
                </a:solidFill>
              </a:rPr>
              <a:t>: Présence de piqûres de moisissures sur la face interne de l’une des étagères de stockage.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Développement de rouille sur les barres métalliques de ces étagères.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23528" y="1556792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724128" y="2603393"/>
            <a:ext cx="1296144" cy="33123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25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18"/>
            <a:ext cx="3507854" cy="4677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48746"/>
            <a:ext cx="3147814" cy="41970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5886761"/>
            <a:ext cx="83164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</a:t>
            </a:r>
            <a:r>
              <a:rPr lang="fr-FR" b="1" dirty="0" smtClean="0">
                <a:solidFill>
                  <a:srgbClr val="0070C0"/>
                </a:solidFill>
              </a:rPr>
              <a:t>: Le revêtement du sol était écaillé, ainsi que celui de certaines zones des murs.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1979712" y="1268760"/>
            <a:ext cx="72008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547664" y="2852936"/>
            <a:ext cx="432048" cy="3943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0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273828" cy="43651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84784"/>
            <a:ext cx="4860032" cy="3645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5517232"/>
            <a:ext cx="849694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b="1" dirty="0" smtClean="0">
                <a:solidFill>
                  <a:srgbClr val="0070C0"/>
                </a:solidFill>
              </a:rPr>
              <a:t>Une partie du revêtement du sol était dépourvue de carreaux de carrelages.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Développement de rouille sur les étagères de stockage de la CF positive.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7524328" y="1453596"/>
            <a:ext cx="360040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827584" y="3717032"/>
            <a:ext cx="648072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492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6204181" cy="46531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5949280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Développement de givre au niveau de l’évaporateur de la CF positive du terminal de cuisson.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483768" y="1723120"/>
            <a:ext cx="4752528" cy="15121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05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b="2241"/>
          <a:stretch/>
        </p:blipFill>
        <p:spPr>
          <a:xfrm>
            <a:off x="179512" y="998626"/>
            <a:ext cx="4104456" cy="35104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0" t="27951" b="19550"/>
          <a:stretch/>
        </p:blipFill>
        <p:spPr>
          <a:xfrm>
            <a:off x="4494228" y="1124744"/>
            <a:ext cx="4568430" cy="3384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566124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Impression illisible de la date de fabrication des produits Makroudh Kouch</a:t>
            </a:r>
            <a:r>
              <a:rPr lang="fr-FR" b="1" dirty="0" smtClean="0">
                <a:solidFill>
                  <a:srgbClr val="0070C0"/>
                </a:solidFill>
              </a:rPr>
              <a:t>a Datte, de Mme Fathallah.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835696" y="2924944"/>
            <a:ext cx="1800200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292080" y="3140968"/>
            <a:ext cx="2880320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93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8054" y="633326"/>
            <a:ext cx="3385138" cy="45135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4302"/>
            <a:ext cx="4224469" cy="3168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579" y="5445224"/>
            <a:ext cx="796888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Etiquetage non conforme des articles petit pain </a:t>
            </a:r>
            <a:r>
              <a:rPr lang="fr-FR" b="1" dirty="0" err="1" smtClean="0">
                <a:solidFill>
                  <a:srgbClr val="0070C0"/>
                </a:solidFill>
              </a:rPr>
              <a:t>Shour</a:t>
            </a:r>
            <a:r>
              <a:rPr lang="fr-FR" b="1" dirty="0" smtClean="0">
                <a:solidFill>
                  <a:srgbClr val="0070C0"/>
                </a:solidFill>
              </a:rPr>
              <a:t> et Pain au lait GM: Manque d’indication du sésame dans la liste d’ingrédients.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74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40550" r="20600" b="9051"/>
          <a:stretch/>
        </p:blipFill>
        <p:spPr>
          <a:xfrm>
            <a:off x="892188" y="1484784"/>
            <a:ext cx="3712912" cy="31266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71988"/>
            <a:ext cx="3996444" cy="5328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3820" y="5085184"/>
            <a:ext cx="396044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Etiquetage non conforme pour certaines viennoiseries pré-emballées: Mention erronée de l’ingrédient beurre.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555776" y="2420888"/>
            <a:ext cx="360040" cy="14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16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6228184" cy="46711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7320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Une partie de la vitre du meuble des charcuteries était brisée.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Attention aux bris de verres.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4427984" y="2132856"/>
            <a:ext cx="504056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65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137924" cy="5517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16016" y="5441647"/>
            <a:ext cx="396044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Les morceaux de potirons emballés étaient exposés à température ambiante et dépourvus d’étiquettes.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0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8064" y="5463414"/>
            <a:ext cx="374441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Boucherie: </a:t>
            </a:r>
            <a:r>
              <a:rPr lang="fr-FR" b="1" dirty="0" smtClean="0">
                <a:solidFill>
                  <a:srgbClr val="0070C0"/>
                </a:solidFill>
              </a:rPr>
              <a:t>Etat de propreté insatisfaisant du sol et du chariot d’entreposage des carcasses.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43204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3381840" cy="45091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2736"/>
            <a:ext cx="3489852" cy="4653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6021288"/>
            <a:ext cx="840668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Certains couvercles des boites d’exposition des épices étaient démontés.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90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51112"/>
            <a:ext cx="3543858" cy="47251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5" y="743472"/>
            <a:ext cx="3525856" cy="47011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5476256"/>
            <a:ext cx="858720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Manque de propreté du sol de la réserve: présence de restes de  produits déversés à ce niveau.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Traces d’infiltrations d’eau au niveau du plafond avec égouttage depuis les canalisations.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436096" y="2852936"/>
            <a:ext cx="1728192" cy="23762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2627784" y="4293096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059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" y="1232756"/>
            <a:ext cx="4668011" cy="35010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3" y="1602459"/>
            <a:ext cx="4187957" cy="3140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5661248"/>
            <a:ext cx="78671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Dépôt de poussières sur les boites de conserve.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Développement de rouille sur les étagères d’exposition.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63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3435846" cy="45811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56725"/>
            <a:ext cx="3507854" cy="46771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7320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d’étiquette du fournisseur sur une boite de conserve de champignons en tranche Emporium.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24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032448" cy="5376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04048" y="4470016"/>
            <a:ext cx="3111810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température prélevée à la surface d’un compartiment des produits surgelés, était de l’ordre de -3°C.</a:t>
            </a:r>
          </a:p>
          <a:p>
            <a:r>
              <a:rPr lang="fr-FR" b="1" dirty="0">
                <a:solidFill>
                  <a:srgbClr val="0070C0"/>
                </a:solidFill>
              </a:rPr>
              <a:t>La température du meuble affiche -16,2°C.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13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489852" cy="46531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0748"/>
            <a:ext cx="3111810" cy="4149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5949280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d’un excès de givre sur les pots de crèmes glacées.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35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88245"/>
            <a:ext cx="3165816" cy="42210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98523"/>
            <a:ext cx="3600400" cy="48005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5949280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d’un mini boudin de charcuterie « Salami </a:t>
            </a:r>
            <a:r>
              <a:rPr lang="fr-FR" b="1" dirty="0" err="1">
                <a:solidFill>
                  <a:srgbClr val="0070C0"/>
                </a:solidFill>
              </a:rPr>
              <a:t>Régaline</a:t>
            </a:r>
            <a:r>
              <a:rPr lang="fr-FR" b="1" dirty="0">
                <a:solidFill>
                  <a:srgbClr val="0070C0"/>
                </a:solidFill>
              </a:rPr>
              <a:t> » dont les mentions légales (DF, DLC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) étaient absentes.</a:t>
            </a:r>
          </a:p>
        </p:txBody>
      </p:sp>
    </p:spTree>
    <p:extLst>
      <p:ext uri="{BB962C8B-B14F-4D97-AF65-F5344CB8AC3E}">
        <p14:creationId xmlns:p14="http://schemas.microsoft.com/office/powerpoint/2010/main" val="3203098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867894" cy="51571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3867894" cy="51571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2443" y="6054824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de deux barquettes de fromage « </a:t>
            </a:r>
            <a:r>
              <a:rPr lang="fr-FR" b="1" dirty="0" smtClean="0">
                <a:solidFill>
                  <a:srgbClr val="0070C0"/>
                </a:solidFill>
              </a:rPr>
              <a:t>Gorgonzola</a:t>
            </a:r>
            <a:r>
              <a:rPr lang="fr-FR" b="1" dirty="0">
                <a:solidFill>
                  <a:srgbClr val="0070C0"/>
                </a:solidFill>
              </a:rPr>
              <a:t> » </a:t>
            </a:r>
            <a:r>
              <a:rPr lang="fr-FR" b="1" dirty="0" err="1">
                <a:solidFill>
                  <a:srgbClr val="0070C0"/>
                </a:solidFill>
              </a:rPr>
              <a:t>Ballarini</a:t>
            </a:r>
            <a:r>
              <a:rPr lang="fr-FR" b="1" dirty="0">
                <a:solidFill>
                  <a:srgbClr val="0070C0"/>
                </a:solidFill>
              </a:rPr>
              <a:t> dont la DLC était dépassée depuis le 02/06/19.</a:t>
            </a:r>
          </a:p>
        </p:txBody>
      </p:sp>
      <p:sp>
        <p:nvSpPr>
          <p:cNvPr id="6" name="Ellipse 5"/>
          <p:cNvSpPr/>
          <p:nvPr/>
        </p:nvSpPr>
        <p:spPr>
          <a:xfrm>
            <a:off x="1187624" y="3438291"/>
            <a:ext cx="1656184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958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543858" cy="47251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16698"/>
            <a:ext cx="3939902" cy="5253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5038" y="5989257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de 10 paquets du produit «  Tarti Frais » dont la DLC était dépassée depuis le 26/05/19.</a:t>
            </a:r>
          </a:p>
        </p:txBody>
      </p:sp>
      <p:sp>
        <p:nvSpPr>
          <p:cNvPr id="6" name="Ellipse 5"/>
          <p:cNvSpPr/>
          <p:nvPr/>
        </p:nvSpPr>
        <p:spPr>
          <a:xfrm>
            <a:off x="1043608" y="3343299"/>
            <a:ext cx="1872208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768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111810" cy="41490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08720"/>
            <a:ext cx="4083918" cy="5445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723" y="5445224"/>
            <a:ext cx="3340639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de deux sachet du produit « Nic Nac’s » dont la DLC dépassée depuis le 27/05/19.</a:t>
            </a:r>
          </a:p>
        </p:txBody>
      </p:sp>
      <p:sp>
        <p:nvSpPr>
          <p:cNvPr id="6" name="Ellipse 5"/>
          <p:cNvSpPr/>
          <p:nvPr/>
        </p:nvSpPr>
        <p:spPr>
          <a:xfrm>
            <a:off x="4644008" y="3933056"/>
            <a:ext cx="2232248" cy="15121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18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7927" y="5934670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Boucherie: </a:t>
            </a:r>
            <a:r>
              <a:rPr lang="fr-FR" b="1" dirty="0" smtClean="0">
                <a:solidFill>
                  <a:srgbClr val="0070C0"/>
                </a:solidFill>
              </a:rPr>
              <a:t>Les planches de découpe étaient fissurées. Ce qui rend les opérations de nettoyage de ces éléments difficiles.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" y="1818403"/>
            <a:ext cx="4226024" cy="31695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27" t="11965" r="1" b="5503"/>
          <a:stretch/>
        </p:blipFill>
        <p:spPr>
          <a:xfrm>
            <a:off x="4550355" y="1556792"/>
            <a:ext cx="3766061" cy="36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192688" cy="46445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6" y="5733256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suivi et l’enregistrement des températures à cœur de la chaine du froid n’était pas réalisés pour certaines dates pour le mois de Mai 2019.</a:t>
            </a:r>
          </a:p>
        </p:txBody>
      </p:sp>
      <p:sp>
        <p:nvSpPr>
          <p:cNvPr id="5" name="Ellipse 4"/>
          <p:cNvSpPr/>
          <p:nvPr/>
        </p:nvSpPr>
        <p:spPr>
          <a:xfrm>
            <a:off x="5364088" y="1844824"/>
            <a:ext cx="648072" cy="338437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300192" y="3717032"/>
            <a:ext cx="576064" cy="158417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847167" y="4446240"/>
            <a:ext cx="2880320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59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9572" y="5733256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Dépassement du délai d’utilisation des matières premières, pour l’article Escalope de dinde Chahia, dont la DLC était le 05/06/2019.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On rappelle que ce délai est : DLC Fournisseur-2jours.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980728"/>
            <a:ext cx="6012160" cy="450912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436096" y="2924944"/>
            <a:ext cx="1512168" cy="10801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4048" y="5777009"/>
            <a:ext cx="36004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Labo. Boucherie</a:t>
            </a:r>
            <a:r>
              <a:rPr lang="fr-FR" b="1" dirty="0" smtClean="0">
                <a:solidFill>
                  <a:srgbClr val="0070C0"/>
                </a:solidFill>
              </a:rPr>
              <a:t>: Attention à l</a:t>
            </a:r>
            <a:r>
              <a:rPr lang="fr-FR" b="1" dirty="0" smtClean="0">
                <a:solidFill>
                  <a:srgbClr val="0070C0"/>
                </a:solidFill>
              </a:rPr>
              <a:t>’entreposage des barquettes à même le sol.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68" b="10561"/>
          <a:stretch/>
        </p:blipFill>
        <p:spPr>
          <a:xfrm>
            <a:off x="-108521" y="982090"/>
            <a:ext cx="4984018" cy="525658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69711" y="982090"/>
            <a:ext cx="2780041" cy="547260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8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Boucherie.LS: </a:t>
            </a:r>
            <a:r>
              <a:rPr lang="fr-FR" b="1" dirty="0" smtClean="0">
                <a:solidFill>
                  <a:srgbClr val="0070C0"/>
                </a:solidFill>
              </a:rPr>
              <a:t>Absence de la mention DLC sur l’étiquette balance.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084168" cy="456312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932040" y="3118275"/>
            <a:ext cx="1512168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5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588224" cy="49411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5949280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température à cœur mesurée au niveau d’une barquette de viande hâchée, était de 9,1°C.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8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0325" y="300075"/>
            <a:ext cx="4515966" cy="6021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5949280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Certaines durées d’exposition des barquettes de viandes hâchées dépassaient les 2 heures: entre 8h30 et 12h30.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851920" y="4365104"/>
            <a:ext cx="144016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5004048" y="4221088"/>
            <a:ext cx="360040" cy="14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995936" y="1412776"/>
            <a:ext cx="144016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004048" y="1592796"/>
            <a:ext cx="360040" cy="324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64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084168" cy="45631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5949280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seuil de la CF positive poissonnerie était endommagé.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411760" y="3356992"/>
            <a:ext cx="4176464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453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42667</TotalTime>
  <Words>521</Words>
  <Application>Microsoft Office PowerPoint</Application>
  <PresentationFormat>Affichage à l'écran (4:3)</PresentationFormat>
  <Paragraphs>41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691</cp:revision>
  <cp:lastPrinted>2016-02-08T19:41:58Z</cp:lastPrinted>
  <dcterms:created xsi:type="dcterms:W3CDTF">2014-03-07T09:21:22Z</dcterms:created>
  <dcterms:modified xsi:type="dcterms:W3CDTF">2019-06-13T10:20:15Z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3096129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