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68" r:id="rId2"/>
    <p:sldId id="487" r:id="rId3"/>
    <p:sldId id="468" r:id="rId4"/>
    <p:sldId id="469" r:id="rId5"/>
    <p:sldId id="471" r:id="rId6"/>
    <p:sldId id="472" r:id="rId7"/>
    <p:sldId id="473" r:id="rId8"/>
    <p:sldId id="475" r:id="rId9"/>
    <p:sldId id="488" r:id="rId10"/>
    <p:sldId id="489" r:id="rId11"/>
    <p:sldId id="490" r:id="rId12"/>
    <p:sldId id="476" r:id="rId13"/>
    <p:sldId id="479" r:id="rId14"/>
    <p:sldId id="477" r:id="rId15"/>
    <p:sldId id="484" r:id="rId16"/>
    <p:sldId id="481" r:id="rId17"/>
    <p:sldId id="483" r:id="rId18"/>
    <p:sldId id="485" r:id="rId19"/>
    <p:sldId id="486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36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9930" y="5720805"/>
            <a:ext cx="4183631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Absence de la mention de température de stockage après décongélation des ‘Muffin vanille</a:t>
            </a:r>
            <a:r>
              <a:rPr lang="fr-FR" b="1" dirty="0" smtClean="0">
                <a:solidFill>
                  <a:srgbClr val="0070C0"/>
                </a:solidFill>
              </a:rPr>
              <a:t>’ ‘</a:t>
            </a:r>
            <a:r>
              <a:rPr lang="fr-FR" b="1" dirty="0" err="1" smtClean="0">
                <a:solidFill>
                  <a:srgbClr val="0070C0"/>
                </a:solidFill>
              </a:rPr>
              <a:t>Sopral</a:t>
            </a:r>
            <a:r>
              <a:rPr lang="fr-FR" b="1" dirty="0" smtClean="0">
                <a:solidFill>
                  <a:srgbClr val="0070C0"/>
                </a:solidFill>
              </a:rPr>
              <a:t>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2-1.fna.fbcdn.net/v/t34.0-12/22053089_10212981565716520_245476528_n.jpg?oh=8fe9526d39fa8a7b7a39b4944893e4e6&amp;oe=59CB82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416824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2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La DLC indiquée par UHD dépasse la DLC du fournisseur ‘Food solution’ pour les mini gâteaux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7410" name="Picture 2" descr="https://scontent.ftun2-1.fna.fbcdn.net/v/t34.0-12/21984378_10212981566196532_1620712659_n.jpg?oh=c9c3eb4c6dceca3ace9b16e6bde96e51&amp;oe=59CB721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34481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48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4576" y="5945406"/>
            <a:ext cx="7531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Fromage/charcuterie: Entreposage des morceaux de fromage sur des paniers moisis. Présence d’un cadavre d’insecte sur le meuble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https://scontent.ftun2-1.fna.fbcdn.net/v/t34.0-12/21984097_10212981565756521_314837569_n.jpg?oh=c61b00d529db3b92f14bb05245a399f1&amp;oe=59CB335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312368" cy="429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scontent.ftun2-1.fna.fbcdn.net/v/t34.0-12/22014879_10212981566396537_1650663136_n.jpg?oh=38279243dcef3b6706330a6e4caa4ed7&amp;oe=59CC31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3727117" cy="429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1115616" y="1772816"/>
            <a:ext cx="504056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508104" y="1916832"/>
            <a:ext cx="504056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79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093296"/>
            <a:ext cx="734481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Fromage/charcuterie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piqûres de moisissures dans le râpé au gruyère ‘Mont régal’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.ftun2-1.fna.fbcdn.net/v/t34.0-12/21979531_10212981565876524_758708027_n.jpg?oh=e1a030084035a0a16280b6d995084990&amp;oe=59CAFF0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338520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s://scontent.ftun2-1.fna.fbcdn.net/v/t34.0-12/22052901_10212981565436513_1281429431_n.jpg?oh=4518542072013336097f11b4e09b2aa3&amp;oe=59CB6E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340768"/>
            <a:ext cx="3960440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/>
          <p:cNvCxnSpPr/>
          <p:nvPr/>
        </p:nvCxnSpPr>
        <p:spPr>
          <a:xfrm>
            <a:off x="3851920" y="1988840"/>
            <a:ext cx="1440160" cy="201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6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Entreposage des caisses de poulets marinés (sans protection) avec les fromages et charcuteries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2-1.fna.fbcdn.net/v/t34.0-12/22014801_10212981565636518_153115380_n.jpg?oh=0f703fcf3c6af410661e1eb5e3999054&amp;oe=59CB40F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416824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23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5805264"/>
            <a:ext cx="734481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faux plafond est en cours de réaménagement; les conditions de travail ne sont pas hygiéniques pour la manipulation des aliments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9458" name="Picture 2" descr="https://scontent.ftun2-1.fna.fbcdn.net/v/t34.0-12/22052928_10212981565796522_916595838_n.jpg?oh=c9ae14c657850176d6739b0f5c0568c2&amp;oe=59CB10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7"/>
            <a:ext cx="712879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46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49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</a:t>
            </a:r>
            <a:r>
              <a:rPr lang="fr-FR" b="1" dirty="0">
                <a:solidFill>
                  <a:srgbClr val="0070C0"/>
                </a:solidFill>
              </a:rPr>
              <a:t>protection des endives contre la lumière était réalisée par un sac noir non apte au contact avec les aliments;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2-1.fna.fbcdn.net/v/t34.0-12/22016191_10212981565676519_2080165666_n.jpg?oh=d3414782941b30c2a80b3ee24ebfb602&amp;oe=59CB3AB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416824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82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Egouttage d’eau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depuis le plafond (donnant sur la </a:t>
            </a:r>
            <a:r>
              <a:rPr lang="fr-FR" b="1" dirty="0" smtClean="0">
                <a:solidFill>
                  <a:srgbClr val="0070C0"/>
                </a:solidFill>
              </a:rPr>
              <a:t>poissonnerie) sur le sol de la réserve sèche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8434" name="Picture 2" descr="https://scontent.ftun2-1.fna.fbcdn.net/v/t34.0-12/22014898_10212981565836523_45325291_n.jpg?oh=1d06618b9541dd9d8ad72a9ff65b90d8&amp;oe=59CB426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7200800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539552" y="1052736"/>
            <a:ext cx="1584176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051720" y="3624054"/>
            <a:ext cx="1584176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90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de réception: La zone manque de propreté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palettes sont stockées dans une zone sale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482" name="Picture 2" descr="https://scontent.ftun2-1.fna.fbcdn.net/v/t34.0-12/21983999_10212981712880199_963206991_n.jpg?oh=4a58f26b4eb49a1af3ea6e6b9cb4cd33&amp;oe=59CAFEB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698477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eur droit avec flèche 2"/>
          <p:cNvCxnSpPr/>
          <p:nvPr/>
        </p:nvCxnSpPr>
        <p:spPr>
          <a:xfrm>
            <a:off x="1835696" y="2492896"/>
            <a:ext cx="2880320" cy="144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32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de réception: La porte n’est pas étanche; le grillage laisse passer les </a:t>
            </a:r>
            <a:r>
              <a:rPr lang="fr-FR" b="1" dirty="0" smtClean="0">
                <a:solidFill>
                  <a:srgbClr val="0070C0"/>
                </a:solidFill>
              </a:rPr>
              <a:t>eaux </a:t>
            </a:r>
            <a:r>
              <a:rPr lang="fr-FR" b="1" dirty="0" smtClean="0">
                <a:solidFill>
                  <a:srgbClr val="0070C0"/>
                </a:solidFill>
              </a:rPr>
              <a:t>de pluie et les nuisibles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1506" name="Picture 2" descr="https://scontent.ftun2-1.fna.fbcdn.net/v/t34.0-12/21984433_10212981712920200_288091084_n.jpg?oh=33c3c4ec5f6972be53517c1cfd94745e&amp;oe=59CAFFD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313"/>
            <a:ext cx="7128792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5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9582" y="6237312"/>
            <a:ext cx="759684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Les trappes de visite sont dépourvues de protection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2-1.fna.fbcdn.net/v/t34.0-12/22053360_10212981506035028_1244407567_n.jpg?oh=70c13ef3e595d9f8d97de4b06c744711&amp;oe=59CB531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1412776"/>
            <a:ext cx="662473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54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Glaçage insuffisant; chevalet détérioré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2-1.fna.fbcdn.net/v/t34.0-12/21984461_10212981506355036_1591313326_n.jpg?oh=585e529520794bb9183a6f0f07e95a64&amp;oe=59CB5DC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313"/>
            <a:ext cx="7128792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98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1239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système d’ouverture à </a:t>
            </a:r>
            <a:r>
              <a:rPr lang="fr-FR" b="1" dirty="0" smtClean="0">
                <a:solidFill>
                  <a:srgbClr val="0070C0"/>
                </a:solidFill>
              </a:rPr>
              <a:t>pédale de la poubelle </a:t>
            </a:r>
            <a:r>
              <a:rPr lang="fr-FR" b="1" dirty="0" smtClean="0">
                <a:solidFill>
                  <a:srgbClr val="0070C0"/>
                </a:solidFill>
              </a:rPr>
              <a:t>est abimé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2-1.fna.fbcdn.net/v/t34.0-12/21984470_10212981506515040_2044992808_n.jpg?oh=0d2b54a746dc6ed26fbbf103aae979b9&amp;oe=59CB0F6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9" y="1412777"/>
            <a:ext cx="712879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09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594928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Stockage de poissons (sardine) dont l’état de fraicheur est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2-1.fna.fbcdn.net/v/t34.0-12/22014879_10212981506195032_2032971959_n.jpg?oh=cb7dfda39d53eb2f14785d0fcbd27fd5&amp;oe=59CB28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4"/>
            <a:ext cx="7416824" cy="4334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26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Accumulation d’eau souillée dans le bac collecteur de la table de travail.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https://scontent.ftun2-1.fna.fbcdn.net/v/t34.0-12/22053077_10212981505955026_1889638644_n.jpg?oh=9b9aef9ce32e4025de0f8a02bbe32370&amp;oe=59CB2AA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313"/>
            <a:ext cx="7128792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1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6237312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DEIV non fonctionnel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2-1.fna.fbcdn.net/v/t34.0-12/22016473_10212981506555041_355676971_n.jpg?oh=b5c98fdd8a773882368f96456935fd9a&amp;oe=59CB38A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272808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38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Entreposage des </a:t>
            </a:r>
            <a:r>
              <a:rPr lang="fr-FR" b="1" dirty="0" smtClean="0">
                <a:solidFill>
                  <a:srgbClr val="0070C0"/>
                </a:solidFill>
              </a:rPr>
              <a:t>viennoiseries prêtes </a:t>
            </a:r>
            <a:r>
              <a:rPr lang="fr-FR" b="1" dirty="0" smtClean="0">
                <a:solidFill>
                  <a:srgbClr val="0070C0"/>
                </a:solidFill>
              </a:rPr>
              <a:t>à l’emballage 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dans un chariot client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 descr="https://scontent.ftun2-1.fna.fbcdn.net/v/t34.0-12/22014878_10212981566316535_1557253873_n.jpg?oh=bb7237c4b841af555a8e73a619680ce9&amp;oe=59CB176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3096344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scontent.ftun2-1.fna.fbcdn.net/v/t34.0-12/22016431_10212981565556516_2007156253_n.jpg?oh=34734c0c5c975c485c977fc833a5d430&amp;oe=59CB69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484313"/>
            <a:ext cx="4236376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6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Absence de mention de certains ingrédients (sésames, fruits secs) sur les Nougat (</a:t>
            </a:r>
            <a:r>
              <a:rPr lang="fr-FR" b="1" dirty="0" err="1" smtClean="0">
                <a:solidFill>
                  <a:srgbClr val="0070C0"/>
                </a:solidFill>
              </a:rPr>
              <a:t>Khili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3314" name="Picture 2" descr="https://scontent.ftun2-1.fna.fbcdn.net/v/t34.0-12/22014626_10212981566436538_946721948_n.jpg?oh=4311f05ec2790e6fbc618b87b1710565&amp;oe=59CAFBE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272808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37852</TotalTime>
  <Words>305</Words>
  <Application>Microsoft Office PowerPoint</Application>
  <PresentationFormat>Affichage à l'écran (4:3)</PresentationFormat>
  <Paragraphs>24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626</cp:revision>
  <cp:lastPrinted>2016-02-08T19:41:58Z</cp:lastPrinted>
  <dcterms:created xsi:type="dcterms:W3CDTF">2014-03-07T09:21:22Z</dcterms:created>
  <dcterms:modified xsi:type="dcterms:W3CDTF">2017-09-25T16:32:08Z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834158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