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68" r:id="rId2"/>
    <p:sldId id="431" r:id="rId3"/>
    <p:sldId id="433" r:id="rId4"/>
    <p:sldId id="434" r:id="rId5"/>
    <p:sldId id="436" r:id="rId6"/>
    <p:sldId id="437" r:id="rId7"/>
    <p:sldId id="439" r:id="rId8"/>
    <p:sldId id="440" r:id="rId9"/>
    <p:sldId id="442" r:id="rId10"/>
    <p:sldId id="443" r:id="rId11"/>
    <p:sldId id="446" r:id="rId12"/>
    <p:sldId id="447" r:id="rId13"/>
    <p:sldId id="448" r:id="rId14"/>
    <p:sldId id="450" r:id="rId15"/>
    <p:sldId id="452" r:id="rId16"/>
    <p:sldId id="454" r:id="rId17"/>
    <p:sldId id="455" r:id="rId18"/>
    <p:sldId id="458" r:id="rId19"/>
    <p:sldId id="459" r:id="rId20"/>
    <p:sldId id="461" r:id="rId21"/>
    <p:sldId id="468" r:id="rId22"/>
    <p:sldId id="464" r:id="rId23"/>
    <p:sldId id="466" r:id="rId2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96600" y="5502423"/>
            <a:ext cx="3219816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Haithem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Bougaalech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28" y="1412776"/>
            <a:ext cx="6804248" cy="38273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31640" y="5518973"/>
            <a:ext cx="644420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poissonnerie : Le nettoyage des bacs à glace est difficile à cause de leur état d'usure avancé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59965" y="2516899"/>
            <a:ext cx="5376598" cy="30243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576" y="3105834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Poissonnerie : La portière de l'appareil UV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12776"/>
            <a:ext cx="5724128" cy="321982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576" y="522920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de cadavre d'insectes sur les grilles internes de l'appareil DEIV du rayon Traiteur 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6516216" cy="36653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43140" y="5373216"/>
            <a:ext cx="473311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Meuble des </a:t>
            </a:r>
            <a:r>
              <a:rPr lang="fr-FR" b="1" dirty="0" smtClean="0">
                <a:solidFill>
                  <a:srgbClr val="0070C0"/>
                </a:solidFill>
              </a:rPr>
              <a:t>sandwichs : la </a:t>
            </a:r>
            <a:r>
              <a:rPr lang="fr-FR" b="1" dirty="0">
                <a:solidFill>
                  <a:srgbClr val="0070C0"/>
                </a:solidFill>
              </a:rPr>
              <a:t>vitre est </a:t>
            </a:r>
            <a:r>
              <a:rPr lang="fr-FR" b="1" dirty="0" smtClean="0">
                <a:solidFill>
                  <a:srgbClr val="0070C0"/>
                </a:solidFill>
              </a:rPr>
              <a:t>fissurée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7" y="1340768"/>
            <a:ext cx="5084057" cy="285978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63688" y="5661248"/>
            <a:ext cx="59046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L'ouvre </a:t>
            </a:r>
            <a:r>
              <a:rPr lang="fr-FR" b="1" dirty="0">
                <a:solidFill>
                  <a:srgbClr val="0070C0"/>
                </a:solidFill>
              </a:rPr>
              <a:t>boite et le pique pâte n'étaient pas propres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553207"/>
            <a:ext cx="5094312" cy="2865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289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90791" y="2285873"/>
            <a:ext cx="4320480" cy="24302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36556" y="2460892"/>
            <a:ext cx="5120568" cy="28803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39952" y="5261007"/>
            <a:ext cx="4572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>
                <a:solidFill>
                  <a:srgbClr val="0070C0"/>
                </a:solidFill>
              </a:rPr>
              <a:t>jointure de chambre froide est décollée. Présence d'un trou au niveau de la porte de la chambre froide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12363" y="2592227"/>
            <a:ext cx="4733420" cy="266254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58507" y="2592227"/>
            <a:ext cx="4733422" cy="2662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36293" y="2636912"/>
            <a:ext cx="2843808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Boulangerie-pâtisserie : Les baguettes précuites sont réceptionnées dans des sacs ouverts. Les caisses emballage n'étaient pas propres.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43631" y="2332879"/>
            <a:ext cx="4352482" cy="244827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72804" y="2320377"/>
            <a:ext cx="4368485" cy="245727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576" y="5877272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Boulangerie-pâtisserie : Les jointures de la chambre de pousse sont </a:t>
            </a:r>
            <a:r>
              <a:rPr lang="fr-FR" b="1" dirty="0" smtClean="0">
                <a:solidFill>
                  <a:srgbClr val="0070C0"/>
                </a:solidFill>
              </a:rPr>
              <a:t>moisies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92563" y="2516899"/>
            <a:ext cx="5376598" cy="30243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51920" y="3105835"/>
            <a:ext cx="457200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Le tapis roulant de la façonneuse de baguette est usé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268761"/>
            <a:ext cx="4992554" cy="28083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99592" y="6021288"/>
            <a:ext cx="724237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Accumulation de souillure au niveau de l'axe et boutons marche/arrêt du pétrin.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84984"/>
            <a:ext cx="4463480" cy="251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6620228" cy="37238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576" y="5380672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 : Le </a:t>
            </a:r>
            <a:r>
              <a:rPr lang="fr-FR" b="1" dirty="0">
                <a:solidFill>
                  <a:srgbClr val="0070C0"/>
                </a:solidFill>
              </a:rPr>
              <a:t>couteau de désossage est très aiguisé. La lame est très fine, le risque de contamination physique par la pointe du couteau est accru à ce niveau</a:t>
            </a: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92563" y="2516899"/>
            <a:ext cx="5376597" cy="30243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340768"/>
            <a:ext cx="5212071" cy="293179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51920" y="4653136"/>
            <a:ext cx="457200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Présence de piqûres de moisissures sur le linéaire des gâteaux 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452320" cy="419193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59632" y="5981625"/>
            <a:ext cx="683873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Le meuble de baguettes sont usés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86" y="1412776"/>
            <a:ext cx="4782278" cy="269003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87969" y="2568904"/>
            <a:ext cx="5248583" cy="29523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4725144"/>
            <a:ext cx="439248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fruits et légumes : </a:t>
            </a:r>
            <a:r>
              <a:rPr lang="fr-FR" b="1" dirty="0" smtClean="0">
                <a:solidFill>
                  <a:srgbClr val="0070C0"/>
                </a:solidFill>
              </a:rPr>
              <a:t>Les fraises préemballées sont moisies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308304" cy="411092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03648" y="5661248"/>
            <a:ext cx="640871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 : Les sacs de sucre sont entreposés sur des palettes en bois.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51124" y="2175460"/>
            <a:ext cx="3815733" cy="21463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772471"/>
            <a:ext cx="5248582" cy="29523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31640" y="5313982"/>
            <a:ext cx="655272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Décollement de la jointure au niveau du laboratoire de la boucherie : développement de rouille au niveau de la jointure du sol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54676" y="2606186"/>
            <a:ext cx="5199562" cy="292475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3568" y="3105835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d'insectes volants à plusieurs niveaux.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585707" y="2380229"/>
            <a:ext cx="233749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boucherie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23935" y="2497419"/>
            <a:ext cx="5340083" cy="3003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20078" y="3121629"/>
            <a:ext cx="413995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surface d'exposition des volailles TRAD est écaillée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196752"/>
            <a:ext cx="5596114" cy="31478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937177"/>
            <a:ext cx="5004048" cy="28147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872" y="6093296"/>
            <a:ext cx="353814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Les portes étiquettes sont usés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321287" cy="416337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5733256"/>
            <a:ext cx="763284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Boucherie TRAD : </a:t>
            </a:r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>
                <a:solidFill>
                  <a:srgbClr val="0070C0"/>
                </a:solidFill>
              </a:rPr>
              <a:t>vitre </a:t>
            </a:r>
            <a:r>
              <a:rPr lang="fr-FR" b="1" dirty="0" smtClean="0">
                <a:solidFill>
                  <a:srgbClr val="0070C0"/>
                </a:solidFill>
              </a:rPr>
              <a:t>du </a:t>
            </a:r>
            <a:r>
              <a:rPr lang="fr-FR" b="1" dirty="0">
                <a:solidFill>
                  <a:srgbClr val="0070C0"/>
                </a:solidFill>
              </a:rPr>
              <a:t>meuble d'exposition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99936" y="2560904"/>
            <a:ext cx="5248583" cy="29523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576" y="3105834"/>
            <a:ext cx="424847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 TRAD : La </a:t>
            </a:r>
            <a:r>
              <a:rPr lang="fr-FR" b="1" dirty="0">
                <a:solidFill>
                  <a:srgbClr val="0070C0"/>
                </a:solidFill>
              </a:rPr>
              <a:t>vitre du meuble d'exposition TRAD est </a:t>
            </a:r>
            <a:r>
              <a:rPr lang="fr-FR" b="1" dirty="0" smtClean="0">
                <a:solidFill>
                  <a:srgbClr val="0070C0"/>
                </a:solidFill>
              </a:rPr>
              <a:t>brisée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70467" y="2506398"/>
            <a:ext cx="5328592" cy="299733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51" y="1340768"/>
            <a:ext cx="5228137" cy="294082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4437112"/>
            <a:ext cx="4572000" cy="20313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poissonnerie </a:t>
            </a:r>
          </a:p>
          <a:p>
            <a:r>
              <a:rPr lang="fr-FR" b="1" dirty="0">
                <a:solidFill>
                  <a:srgbClr val="0070C0"/>
                </a:solidFill>
              </a:rPr>
              <a:t>1/ Décollement des jointures de la chambre,</a:t>
            </a:r>
          </a:p>
          <a:p>
            <a:r>
              <a:rPr lang="fr-FR" b="1" dirty="0">
                <a:solidFill>
                  <a:srgbClr val="0070C0"/>
                </a:solidFill>
              </a:rPr>
              <a:t>2/ Développement de rouille au niveau de la jointure du sol,</a:t>
            </a:r>
          </a:p>
          <a:p>
            <a:r>
              <a:rPr lang="fr-FR" b="1" dirty="0">
                <a:solidFill>
                  <a:srgbClr val="0070C0"/>
                </a:solidFill>
              </a:rPr>
              <a:t>3/ Ecoulement d'eau de l'évaporateur de la chambre froide positive.</a:t>
            </a:r>
          </a:p>
        </p:txBody>
      </p:sp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37619</TotalTime>
  <Words>344</Words>
  <Application>Microsoft Office PowerPoint</Application>
  <PresentationFormat>Affichage à l'écran (4:3)</PresentationFormat>
  <Paragraphs>32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612</cp:revision>
  <cp:lastPrinted>2016-02-08T19:41:58Z</cp:lastPrinted>
  <dcterms:created xsi:type="dcterms:W3CDTF">2014-03-07T09:21:22Z</dcterms:created>
  <dcterms:modified xsi:type="dcterms:W3CDTF">2017-04-03T08:55:34Z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885512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