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25"/>
  </p:notesMasterIdLst>
  <p:handoutMasterIdLst>
    <p:handoutMasterId r:id="rId26"/>
  </p:handoutMasterIdLst>
  <p:sldIdLst>
    <p:sldId id="268" r:id="rId3"/>
    <p:sldId id="401" r:id="rId4"/>
    <p:sldId id="411" r:id="rId5"/>
    <p:sldId id="412" r:id="rId6"/>
    <p:sldId id="416" r:id="rId7"/>
    <p:sldId id="402" r:id="rId8"/>
    <p:sldId id="403" r:id="rId9"/>
    <p:sldId id="404" r:id="rId10"/>
    <p:sldId id="405" r:id="rId11"/>
    <p:sldId id="406" r:id="rId12"/>
    <p:sldId id="400" r:id="rId13"/>
    <p:sldId id="407" r:id="rId14"/>
    <p:sldId id="408" r:id="rId15"/>
    <p:sldId id="409" r:id="rId16"/>
    <p:sldId id="410" r:id="rId17"/>
    <p:sldId id="413" r:id="rId18"/>
    <p:sldId id="414" r:id="rId19"/>
    <p:sldId id="415" r:id="rId20"/>
    <p:sldId id="417" r:id="rId21"/>
    <p:sldId id="418" r:id="rId22"/>
    <p:sldId id="419" r:id="rId23"/>
    <p:sldId id="420" r:id="rId2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434" autoAdjust="0"/>
  </p:normalViewPr>
  <p:slideViewPr>
    <p:cSldViewPr>
      <p:cViewPr varScale="1">
        <p:scale>
          <a:sx n="65" d="100"/>
          <a:sy n="65" d="100"/>
        </p:scale>
        <p:origin x="105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297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30/03/2019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30/03/2019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253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Boumhal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Bizerte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Bizerte</a:t>
            </a:r>
          </a:p>
        </p:txBody>
      </p:sp>
      <p:sp>
        <p:nvSpPr>
          <p:cNvPr id="5" name="Rectangle 4"/>
          <p:cNvSpPr/>
          <p:nvPr/>
        </p:nvSpPr>
        <p:spPr>
          <a:xfrm>
            <a:off x="982919" y="5733256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19/03/2019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77936" y="5910549"/>
            <a:ext cx="228299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</a:rPr>
              <a:t>kamoun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755576" y="6095037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présence de traces de rouille sur le couvercle du mélangeur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42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71600" y="6201737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Le revêtement du sol est écaillé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552" y="1268760"/>
            <a:ext cx="4983314" cy="3285480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268760"/>
            <a:ext cx="3690156" cy="4920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3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68760"/>
            <a:ext cx="4104456" cy="5472608"/>
          </a:xfrm>
        </p:spPr>
      </p:pic>
      <p:sp>
        <p:nvSpPr>
          <p:cNvPr id="4" name="ZoneTexte 3"/>
          <p:cNvSpPr txBox="1"/>
          <p:nvPr/>
        </p:nvSpPr>
        <p:spPr>
          <a:xfrm>
            <a:off x="4788024" y="3789040"/>
            <a:ext cx="374441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 charcuterie: présence de produits non agrées par </a:t>
            </a:r>
            <a:r>
              <a:rPr lang="fr-FR" b="1" dirty="0" err="1" smtClean="0">
                <a:solidFill>
                  <a:srgbClr val="0070C0"/>
                </a:solidFill>
              </a:rPr>
              <a:t>uhd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60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103689"/>
            <a:ext cx="4320480" cy="5760640"/>
          </a:xfrm>
        </p:spPr>
      </p:pic>
      <p:sp>
        <p:nvSpPr>
          <p:cNvPr id="4" name="ZoneTexte 3"/>
          <p:cNvSpPr txBox="1"/>
          <p:nvPr/>
        </p:nvSpPr>
        <p:spPr>
          <a:xfrm>
            <a:off x="4946808" y="3522344"/>
            <a:ext cx="365764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 charcuterie: double étiquetage pour les saucisses </a:t>
            </a:r>
            <a:r>
              <a:rPr lang="fr-FR" b="1" dirty="0" smtClean="0">
                <a:solidFill>
                  <a:srgbClr val="0070C0"/>
                </a:solidFill>
              </a:rPr>
              <a:t> de francfort emballées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1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755576" y="6095037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Fromages charcuterie: poste lave main encombré par les bacs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17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755576" y="6095037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 charcuterie: présence de bouteille de vinaigre blanc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45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  <p:sp>
        <p:nvSpPr>
          <p:cNvPr id="5" name="ZoneTexte 4"/>
          <p:cNvSpPr txBox="1"/>
          <p:nvPr/>
        </p:nvSpPr>
        <p:spPr>
          <a:xfrm>
            <a:off x="755576" y="6095037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présence de couteau avec une manche de couleur jaune (risque de contamination croisée avec le rayon volaille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8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5" name="ZoneTexte 4"/>
          <p:cNvSpPr txBox="1"/>
          <p:nvPr/>
        </p:nvSpPr>
        <p:spPr>
          <a:xfrm>
            <a:off x="755576" y="6095037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manque de carreaux de carrelage au niveau du sol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06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  <p:sp>
        <p:nvSpPr>
          <p:cNvPr id="5" name="ZoneTexte 4"/>
          <p:cNvSpPr txBox="1"/>
          <p:nvPr/>
        </p:nvSpPr>
        <p:spPr>
          <a:xfrm>
            <a:off x="755576" y="6095037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 revêtement du sol de la chambre froide est écaillé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11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755576" y="5778847"/>
            <a:ext cx="732427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fr-FR" b="1" dirty="0" smtClean="0">
                <a:solidFill>
                  <a:srgbClr val="0070C0"/>
                </a:solidFill>
              </a:rPr>
              <a:t>PLS: Etiquetage non conforme : DLC , DF et lot illisibles sur le produit crème glacée de </a:t>
            </a:r>
            <a:r>
              <a:rPr lang="fr-FR" b="1" dirty="0" err="1" smtClean="0">
                <a:solidFill>
                  <a:srgbClr val="0070C0"/>
                </a:solidFill>
              </a:rPr>
              <a:t>london</a:t>
            </a:r>
            <a:r>
              <a:rPr lang="fr-FR" b="1" dirty="0" smtClean="0">
                <a:solidFill>
                  <a:srgbClr val="0070C0"/>
                </a:solidFill>
              </a:rPr>
              <a:t>  </a:t>
            </a:r>
            <a:r>
              <a:rPr lang="fr-FR" b="1" dirty="0" err="1" smtClean="0">
                <a:solidFill>
                  <a:srgbClr val="0070C0"/>
                </a:solidFill>
              </a:rPr>
              <a:t>dairy</a:t>
            </a:r>
            <a:r>
              <a:rPr lang="fr-FR" b="1" dirty="0" smtClean="0">
                <a:solidFill>
                  <a:srgbClr val="0070C0"/>
                </a:solidFill>
              </a:rPr>
              <a:t> 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11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104456" cy="5472608"/>
          </a:xfrm>
        </p:spPr>
      </p:pic>
      <p:sp>
        <p:nvSpPr>
          <p:cNvPr id="6" name="ZoneTexte 5"/>
          <p:cNvSpPr txBox="1"/>
          <p:nvPr/>
        </p:nvSpPr>
        <p:spPr>
          <a:xfrm>
            <a:off x="4780230" y="3199909"/>
            <a:ext cx="3824217" cy="230832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décoration des tartes de fruits au niveau du labo non climatisé avec attente à température ambiante des 5 tartes décongelées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Découpe de fruits et décoration  des tartes sans port de gant à la main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1115616" y="1196752"/>
            <a:ext cx="1872208" cy="187220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395536" y="3501008"/>
            <a:ext cx="1872208" cy="187220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670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971600" y="6019173"/>
            <a:ext cx="701863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fr-FR" b="1" dirty="0" smtClean="0">
                <a:solidFill>
                  <a:srgbClr val="0070C0"/>
                </a:solidFill>
              </a:rPr>
              <a:t>PLS: manque de 3 vitres au niveau des meubles surgelés horizontaux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1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827584" y="5994400"/>
            <a:ext cx="701863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fr-FR" b="1" dirty="0" smtClean="0">
                <a:solidFill>
                  <a:srgbClr val="0070C0"/>
                </a:solidFill>
              </a:rPr>
              <a:t>PLS: présence de givre au niveau du linéaire surgelé des crèmes glacées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72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0510" y="1268760"/>
            <a:ext cx="4191930" cy="5589240"/>
          </a:xfrm>
          <a:prstGeom prst="rect">
            <a:avLst/>
          </a:prstGeom>
        </p:spPr>
      </p:pic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5750"/>
            <a:ext cx="3382565" cy="4510087"/>
          </a:xfrm>
        </p:spPr>
      </p:pic>
      <p:sp>
        <p:nvSpPr>
          <p:cNvPr id="5" name="Rectangle 4"/>
          <p:cNvSpPr/>
          <p:nvPr/>
        </p:nvSpPr>
        <p:spPr>
          <a:xfrm>
            <a:off x="5364088" y="4509120"/>
            <a:ext cx="936104" cy="21602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noFill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60090" y="5749429"/>
            <a:ext cx="378042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fr-FR" b="1" dirty="0" smtClean="0">
                <a:solidFill>
                  <a:srgbClr val="0070C0"/>
                </a:solidFill>
              </a:rPr>
              <a:t>PLS: Etiquetage non conforme : absence de DLC , DF et lot sur le produit </a:t>
            </a:r>
            <a:r>
              <a:rPr lang="fr-FR" b="1" dirty="0" err="1" smtClean="0">
                <a:solidFill>
                  <a:srgbClr val="0070C0"/>
                </a:solidFill>
              </a:rPr>
              <a:t>bavarese</a:t>
            </a:r>
            <a:r>
              <a:rPr lang="fr-FR" b="1" dirty="0" smtClean="0">
                <a:solidFill>
                  <a:srgbClr val="0070C0"/>
                </a:solidFill>
              </a:rPr>
              <a:t> dolce amaro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53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68760"/>
            <a:ext cx="4176464" cy="5568619"/>
          </a:xfrm>
        </p:spPr>
      </p:pic>
      <p:sp>
        <p:nvSpPr>
          <p:cNvPr id="4" name="ZoneTexte 3"/>
          <p:cNvSpPr txBox="1"/>
          <p:nvPr/>
        </p:nvSpPr>
        <p:spPr>
          <a:xfrm>
            <a:off x="4860032" y="3573016"/>
            <a:ext cx="360040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>
                <a:solidFill>
                  <a:srgbClr val="0070C0"/>
                </a:solidFill>
              </a:rPr>
              <a:t>/pat: manque de carreaux de </a:t>
            </a:r>
            <a:r>
              <a:rPr lang="fr-FR" b="1" dirty="0" smtClean="0">
                <a:solidFill>
                  <a:srgbClr val="0070C0"/>
                </a:solidFill>
              </a:rPr>
              <a:t>faïence au </a:t>
            </a:r>
            <a:r>
              <a:rPr lang="fr-FR" b="1" dirty="0">
                <a:solidFill>
                  <a:srgbClr val="0070C0"/>
                </a:solidFill>
              </a:rPr>
              <a:t>niveau du </a:t>
            </a:r>
            <a:r>
              <a:rPr lang="fr-FR" b="1" dirty="0" smtClean="0">
                <a:solidFill>
                  <a:srgbClr val="0070C0"/>
                </a:solidFill>
              </a:rPr>
              <a:t>mur</a:t>
            </a:r>
            <a:endParaRPr lang="fr-FR" b="1" dirty="0">
              <a:solidFill>
                <a:srgbClr val="0070C0"/>
              </a:solidFill>
            </a:endParaRPr>
          </a:p>
        </p:txBody>
      </p:sp>
      <p:cxnSp>
        <p:nvCxnSpPr>
          <p:cNvPr id="6" name="Connecteur droit avec flèche 5"/>
          <p:cNvCxnSpPr/>
          <p:nvPr/>
        </p:nvCxnSpPr>
        <p:spPr>
          <a:xfrm flipH="1" flipV="1">
            <a:off x="2915816" y="3573016"/>
            <a:ext cx="2088232" cy="50405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402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196752"/>
            <a:ext cx="6577914" cy="4797649"/>
          </a:xfrm>
          <a:prstGeom prst="rect">
            <a:avLst/>
          </a:prstGeom>
        </p:spPr>
      </p:pic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259632" y="5958447"/>
            <a:ext cx="635400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présentation des tartes aux fruits au niveau du bac des dattes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33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268759"/>
            <a:ext cx="6120680" cy="4590511"/>
          </a:xfrm>
        </p:spPr>
      </p:pic>
      <p:sp>
        <p:nvSpPr>
          <p:cNvPr id="5" name="ZoneTexte 4"/>
          <p:cNvSpPr txBox="1"/>
          <p:nvPr/>
        </p:nvSpPr>
        <p:spPr>
          <a:xfrm>
            <a:off x="1403648" y="5859270"/>
            <a:ext cx="635400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présence des barquettes de fraises au linéaire </a:t>
            </a:r>
            <a:r>
              <a:rPr lang="fr-FR" b="1" dirty="0" err="1" smtClean="0">
                <a:solidFill>
                  <a:srgbClr val="0070C0"/>
                </a:solidFill>
              </a:rPr>
              <a:t>patisserie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56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8760"/>
            <a:ext cx="4191930" cy="5589240"/>
          </a:xfrm>
        </p:spPr>
      </p:pic>
      <p:sp>
        <p:nvSpPr>
          <p:cNvPr id="4" name="ZoneTexte 3"/>
          <p:cNvSpPr txBox="1"/>
          <p:nvPr/>
        </p:nvSpPr>
        <p:spPr>
          <a:xfrm>
            <a:off x="4788024" y="3789040"/>
            <a:ext cx="374441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présence de produits non agrées par </a:t>
            </a:r>
            <a:r>
              <a:rPr lang="fr-FR" b="1" dirty="0" err="1" smtClean="0">
                <a:solidFill>
                  <a:srgbClr val="0070C0"/>
                </a:solidFill>
              </a:rPr>
              <a:t>uhd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46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5" name="ZoneTexte 4"/>
          <p:cNvSpPr txBox="1"/>
          <p:nvPr/>
        </p:nvSpPr>
        <p:spPr>
          <a:xfrm>
            <a:off x="755576" y="6095037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éclairage grillé au labo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4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755576" y="6095037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</a:t>
            </a:r>
            <a:r>
              <a:rPr lang="fr-FR" b="1" dirty="0">
                <a:solidFill>
                  <a:srgbClr val="0070C0"/>
                </a:solidFill>
              </a:rPr>
              <a:t>stockage de volailles dans la chambre froide  viandes rouges car Chambre froide positive de volailles en panne </a:t>
            </a:r>
          </a:p>
        </p:txBody>
      </p:sp>
    </p:spTree>
    <p:extLst>
      <p:ext uri="{BB962C8B-B14F-4D97-AF65-F5344CB8AC3E}">
        <p14:creationId xmlns:p14="http://schemas.microsoft.com/office/powerpoint/2010/main" val="380665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755576" y="6095037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présence d’escalope de dinde sur la caisse de poulet entier (risque de contamination croisée)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21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13505</TotalTime>
  <Words>300</Words>
  <Application>Microsoft Office PowerPoint</Application>
  <PresentationFormat>Affichage à l'écran (4:3)</PresentationFormat>
  <Paragraphs>27</Paragraphs>
  <Slides>22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352</cp:revision>
  <cp:lastPrinted>2016-02-08T19:41:58Z</cp:lastPrinted>
  <dcterms:created xsi:type="dcterms:W3CDTF">2014-03-07T09:21:22Z</dcterms:created>
  <dcterms:modified xsi:type="dcterms:W3CDTF">2019-03-30T22:09:48Z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1004095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