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3"/>
  </p:notesMasterIdLst>
  <p:handoutMasterIdLst>
    <p:handoutMasterId r:id="rId24"/>
  </p:handoutMasterIdLst>
  <p:sldIdLst>
    <p:sldId id="268" r:id="rId3"/>
    <p:sldId id="351" r:id="rId4"/>
    <p:sldId id="352" r:id="rId5"/>
    <p:sldId id="353" r:id="rId6"/>
    <p:sldId id="356" r:id="rId7"/>
    <p:sldId id="383" r:id="rId8"/>
    <p:sldId id="384" r:id="rId9"/>
    <p:sldId id="385" r:id="rId10"/>
    <p:sldId id="388" r:id="rId11"/>
    <p:sldId id="386" r:id="rId12"/>
    <p:sldId id="378" r:id="rId13"/>
    <p:sldId id="358" r:id="rId14"/>
    <p:sldId id="361" r:id="rId15"/>
    <p:sldId id="365" r:id="rId16"/>
    <p:sldId id="374" r:id="rId17"/>
    <p:sldId id="369" r:id="rId18"/>
    <p:sldId id="355" r:id="rId19"/>
    <p:sldId id="387" r:id="rId20"/>
    <p:sldId id="389" r:id="rId21"/>
    <p:sldId id="390" r:id="rId2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Boumhal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Bizerte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Bizerte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17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22/05/2018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8509" y="5452570"/>
            <a:ext cx="2904962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Bouhalfaya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Mme. Mariem Lahmer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733256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Olives et épices: </a:t>
            </a:r>
            <a:r>
              <a:rPr lang="fr-FR" b="1" dirty="0" smtClean="0">
                <a:solidFill>
                  <a:srgbClr val="0070C0"/>
                </a:solidFill>
              </a:rPr>
              <a:t>L’harissa et l’ail n’étaient pas protégés par un papier film 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6" y="1340768"/>
            <a:ext cx="4764021" cy="35730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37" y="1772816"/>
            <a:ext cx="418795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01265" y="5301208"/>
            <a:ext cx="3888431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LaboratoireTraiteur</a:t>
            </a:r>
            <a:r>
              <a:rPr lang="fr-FR" b="1" dirty="0" smtClean="0">
                <a:solidFill>
                  <a:srgbClr val="0070C0"/>
                </a:solidFill>
              </a:rPr>
              <a:t>:Importante stagnation d’eau ,avec des traces d’humidité : piqures de moisissures au niveau des murs.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5958"/>
            <a:ext cx="4091947" cy="30689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4344483" cy="32583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0" y="4013684"/>
            <a:ext cx="3792421" cy="28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27984" y="5229200"/>
            <a:ext cx="448846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Charcuterie/fromage: </a:t>
            </a:r>
            <a:r>
              <a:rPr lang="fr-FR" b="1" dirty="0" smtClean="0">
                <a:solidFill>
                  <a:srgbClr val="0070C0"/>
                </a:solidFill>
              </a:rPr>
              <a:t>Un boudin de saucisson de dinde à l’ail était entamé depuis le 29/04 (depuis environ 27 jours).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2337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6764" y="5503755"/>
            <a:ext cx="734481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Montes charges : </a:t>
            </a:r>
            <a:r>
              <a:rPr lang="fr-FR" b="1" dirty="0" smtClean="0">
                <a:solidFill>
                  <a:srgbClr val="0070C0"/>
                </a:solidFill>
              </a:rPr>
              <a:t>Le grillage était démonté au niveau du monte-charges .Accumulation de déchets en dessous du monte-charges de la réception.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482280" cy="33617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61" y="1442591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5877272"/>
            <a:ext cx="784887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Zone de réception: </a:t>
            </a:r>
            <a:r>
              <a:rPr lang="fr-FR" b="1" dirty="0" smtClean="0">
                <a:solidFill>
                  <a:srgbClr val="0070C0"/>
                </a:solidFill>
              </a:rPr>
              <a:t>La porte de la réception manquait d’étanchéité par de dessous.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359691" cy="47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6093296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local poubelle. Une benne à ordure située à proximité du magasin servait pour la collecte des déchets.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552728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68007" y="5733256"/>
            <a:ext cx="734481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Les mentions DF,DLC et Numéro de lots étaient illisibles sur des boudins de fromage « Pizzaiolo ».aviser le fournisseur su cet écart.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8068" y="908720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860032" y="4869160"/>
            <a:ext cx="367240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des surgelés: </a:t>
            </a:r>
            <a:r>
              <a:rPr lang="fr-FR" b="1" dirty="0" smtClean="0">
                <a:solidFill>
                  <a:srgbClr val="0070C0"/>
                </a:solidFill>
              </a:rPr>
              <a:t>Une partie du couvercle du meuble était démontée. Présence d’égouttage sur les produits.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1" y="980728"/>
            <a:ext cx="4032448" cy="30243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8063" y="429353"/>
            <a:ext cx="3384376" cy="45125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7" r="-118"/>
          <a:stretch/>
        </p:blipFill>
        <p:spPr>
          <a:xfrm>
            <a:off x="323528" y="4149080"/>
            <a:ext cx="4091185" cy="24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7936" y="5733256"/>
            <a:ext cx="73448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Présence de traces de rouilles au niveau des étagères.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7638"/>
            <a:ext cx="4322840" cy="32421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8799"/>
            <a:ext cx="4243906" cy="318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156176" cy="461713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43608" y="5805264"/>
            <a:ext cx="734481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Les soufflets et les pâtés étaient exposés à température ambiante ,vu l’absence de meuble froid d’exposition ,nécessité de mentionner la durée d’exposition.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4608004" y="5405760"/>
            <a:ext cx="421196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Chambres froides: </a:t>
            </a:r>
            <a:r>
              <a:rPr lang="fr-FR" b="1" dirty="0" smtClean="0">
                <a:solidFill>
                  <a:srgbClr val="0070C0"/>
                </a:solidFill>
              </a:rPr>
              <a:t>Le revêtement du sol était crevassé à plusieurs niveaux.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5" y="958597"/>
            <a:ext cx="3899925" cy="292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4572000" cy="3429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3" y="3926450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516216" cy="488716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6093296"/>
            <a:ext cx="73448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Réserve: </a:t>
            </a:r>
            <a:r>
              <a:rPr lang="fr-FR" b="1" dirty="0" smtClean="0">
                <a:solidFill>
                  <a:srgbClr val="0070C0"/>
                </a:solidFill>
              </a:rPr>
              <a:t>Entreposage des sacs de sucre sur des palettes en bois.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4716016" y="5164648"/>
            <a:ext cx="4104456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Local poubelle Boucherie: </a:t>
            </a:r>
            <a:r>
              <a:rPr lang="fr-FR" b="1" dirty="0" smtClean="0">
                <a:solidFill>
                  <a:srgbClr val="0070C0"/>
                </a:solidFill>
              </a:rPr>
              <a:t>des rouleaux de papier essuie-mains ,des boites de gants et des produits désinfectants étaient entreposés à proximité de la poubelle.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413792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4499992" y="5624676"/>
            <a:ext cx="40324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Laboratoire Boucherie: </a:t>
            </a:r>
            <a:r>
              <a:rPr lang="fr-FR" b="1" dirty="0" smtClean="0">
                <a:solidFill>
                  <a:srgbClr val="0070C0"/>
                </a:solidFill>
              </a:rPr>
              <a:t>présence de cartons à l’intérieur du laboratoire.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9219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44008" y="5733256"/>
            <a:ext cx="374441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plupart des DEIV était non fonctionnel : Poissonnerie ,FLEG et terminal de cuisson.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091947" cy="30689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53787"/>
            <a:ext cx="3744416" cy="28083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18125" r="12609" b="6783"/>
          <a:stretch/>
        </p:blipFill>
        <p:spPr>
          <a:xfrm>
            <a:off x="323528" y="4198482"/>
            <a:ext cx="3659899" cy="25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5855760"/>
            <a:ext cx="741682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Poissonnerie: </a:t>
            </a:r>
            <a:r>
              <a:rPr lang="fr-FR" b="1" dirty="0" smtClean="0">
                <a:solidFill>
                  <a:srgbClr val="0070C0"/>
                </a:solidFill>
              </a:rPr>
              <a:t>Présence d’une caisse de poissons variés dont la date de réception était le 16/05/2018. Les poissons étaient dans un mauvais état de fraicheur.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3543858" cy="47251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08720"/>
            <a:ext cx="3707904" cy="27809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88051"/>
            <a:ext cx="2483768" cy="18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5805264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Poissonnerie</a:t>
            </a:r>
            <a:r>
              <a:rPr lang="fr-FR" b="1" dirty="0" smtClean="0">
                <a:solidFill>
                  <a:srgbClr val="0070C0"/>
                </a:solidFill>
              </a:rPr>
              <a:t>: Présence de traces de rouille à l’intérieur de la fabrique de glaces.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211960" cy="31589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19" y="1628800"/>
            <a:ext cx="4235963" cy="31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5805264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Charcuterie/fromage:</a:t>
            </a:r>
            <a:r>
              <a:rPr lang="fr-FR" b="1" u="sng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égouttage depuis l’évaporateur du meuble réfrigéré au niveau du stand 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668011" cy="35010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03" y="1628800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805264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Charcuterie/fromage: </a:t>
            </a:r>
            <a:r>
              <a:rPr lang="fr-FR" b="1" dirty="0" smtClean="0">
                <a:solidFill>
                  <a:srgbClr val="0070C0"/>
                </a:solidFill>
              </a:rPr>
              <a:t>le sachet contenant du fromage râpé n’était pas fermé correctement . Aviser le fournisseur sur cet écart.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13147</TotalTime>
  <Words>360</Words>
  <Application>Microsoft Office PowerPoint</Application>
  <PresentationFormat>Affichage à l'écran (4:3)</PresentationFormat>
  <Paragraphs>27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</cp:lastModifiedBy>
  <cp:revision>333</cp:revision>
  <cp:lastPrinted>2016-02-08T19:41:58Z</cp:lastPrinted>
  <dcterms:created xsi:type="dcterms:W3CDTF">2014-03-07T09:21:22Z</dcterms:created>
  <dcterms:modified xsi:type="dcterms:W3CDTF">2018-06-02T08:57:39Z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1147602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