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268" r:id="rId3"/>
    <p:sldId id="351" r:id="rId4"/>
    <p:sldId id="352" r:id="rId5"/>
    <p:sldId id="353" r:id="rId6"/>
    <p:sldId id="356" r:id="rId7"/>
    <p:sldId id="383" r:id="rId8"/>
    <p:sldId id="384" r:id="rId9"/>
    <p:sldId id="385" r:id="rId10"/>
    <p:sldId id="388" r:id="rId11"/>
    <p:sldId id="386" r:id="rId12"/>
    <p:sldId id="378" r:id="rId13"/>
    <p:sldId id="358" r:id="rId14"/>
    <p:sldId id="361" r:id="rId15"/>
    <p:sldId id="365" r:id="rId16"/>
    <p:sldId id="374" r:id="rId17"/>
    <p:sldId id="369" r:id="rId18"/>
    <p:sldId id="355" r:id="rId19"/>
    <p:sldId id="387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Boumhal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Bizerte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Bizerte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>
                <a:solidFill>
                  <a:srgbClr val="000000"/>
                </a:solidFill>
              </a:rPr>
              <a:t>Le </a:t>
            </a:r>
            <a:r>
              <a:rPr lang="fr-FR" b="1" smtClean="0">
                <a:solidFill>
                  <a:srgbClr val="000000"/>
                </a:solidFill>
              </a:rPr>
              <a:t>12/10/2017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5452570"/>
            <a:ext cx="2489785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 HENI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43" y="1628800"/>
            <a:ext cx="3816424" cy="38179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05264"/>
            <a:ext cx="72728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 et pâtisserie: Présence de traces de rouille au niveau des étagères de la chambre froide négative et au niveau d’une conduite sur le mur du laboratoire.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9872"/>
            <a:ext cx="2946094" cy="38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237312"/>
            <a:ext cx="75613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 distributeur de savon liquide est démonté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s://scontent.ftun4-1.fna.fbcdn.net/v/t34.0-12/22752809_10213192974281602_265803697_n.jpg?oh=35714df658d17ada168d64450b91bc80&amp;oe=59F108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346" y="599440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Développement de rouille en bas de la chambre froide et sur les murs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s://scontent.ftun4-1.fna.fbcdn.net/v/t34.0-12/22809645_10213192451388530_742579819_n.jpg?oh=eb263480fb1bedadd64240be7f18c349&amp;oe=59EFE8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42" y="1484313"/>
            <a:ext cx="3725344" cy="42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312"/>
            <a:ext cx="3426614" cy="42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2420" y="6079321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négative PLS: Présence d’une fissure au niveau du sol et stagnation d’eau sous la résine.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13" y="1318456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16016" y="4869160"/>
            <a:ext cx="352839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est écaillé au niveau de la chambre froide PLS, le sas d’entrée à la boucherie ainsi qu’aux couloires du stock.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1904"/>
            <a:ext cx="3312368" cy="23671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21904"/>
            <a:ext cx="3312368" cy="28711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86920"/>
            <a:ext cx="3312368" cy="25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6309320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de rouille sur les étagères des conserves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84313"/>
            <a:ext cx="6912768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8009" y="6093296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Traiteur/ charcuterie: Les piques prix étaient </a:t>
            </a:r>
            <a:r>
              <a:rPr lang="fr-FR" b="1" dirty="0" smtClean="0">
                <a:solidFill>
                  <a:srgbClr val="0070C0"/>
                </a:solidFill>
              </a:rPr>
              <a:t>déposés </a:t>
            </a:r>
            <a:r>
              <a:rPr lang="fr-FR" b="1" dirty="0" smtClean="0">
                <a:solidFill>
                  <a:srgbClr val="0070C0"/>
                </a:solidFill>
              </a:rPr>
              <a:t>sur les grilles d’aération.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https://scontent.ftun4-1.fna.fbcdn.net/v/t34.0-12/22752817_10213192960681262_873455391_n.jpg?oh=c902ff875dd6d4cb678e642dd2dbd516&amp;oe=59F0F9D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608512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661248"/>
            <a:ext cx="756133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Zone stockage déchet: un conteneur de déchets dépourvu de protection et localisé aux alentours du magasin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plusieurs chats </a:t>
            </a:r>
            <a:r>
              <a:rPr lang="fr-FR" b="1" dirty="0" smtClean="0">
                <a:solidFill>
                  <a:srgbClr val="0070C0"/>
                </a:solidFill>
              </a:rPr>
              <a:t>autour.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scontent.ftun4-1.fna.fbcdn.net/v/t34.0-12/22752077_10213192451188525_375102060_n.jpg?oh=89ac3cba55280c5f0005c2a55524cf47&amp;oe=59F051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58000" cy="39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86" y="1294441"/>
            <a:ext cx="3579862" cy="46548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68009" y="6093296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Renforcer le nettoyage au niveau du monte charge.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0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et fromage: Interdire l’utilisation des insecticides à usage domestique ainsi que les grattoirs métalliques.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0" y="1412776"/>
            <a:ext cx="3651870" cy="4392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46" y="1412776"/>
            <a:ext cx="365187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87083" y="5445224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et fromage: Égouttage de l’eau </a:t>
            </a:r>
            <a:r>
              <a:rPr lang="fr-FR" b="1" dirty="0" smtClean="0">
                <a:solidFill>
                  <a:srgbClr val="0070C0"/>
                </a:solidFill>
              </a:rPr>
              <a:t>venant </a:t>
            </a:r>
            <a:r>
              <a:rPr lang="fr-FR" b="1" dirty="0" smtClean="0">
                <a:solidFill>
                  <a:srgbClr val="0070C0"/>
                </a:solidFill>
              </a:rPr>
              <a:t>du givre au niveau de l’évaporateur du meuble froid.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312368" cy="38777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019939" cy="38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99592" y="5805264"/>
            <a:ext cx="72728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et fromage: la portière du meuble froid ne tient pas fermé. </a:t>
            </a:r>
          </a:p>
          <a:p>
            <a:r>
              <a:rPr lang="fr-FR" b="1" dirty="0">
                <a:solidFill>
                  <a:srgbClr val="0070C0"/>
                </a:solidFill>
              </a:rPr>
              <a:t>Prévoir un crochet pour les broches du rôtissoire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600400" cy="40770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28" y="1412776"/>
            <a:ext cx="371693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et fromage: Les dates d’ouverture des meules de fromage n’étaient pas inscrites.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8" y="1295059"/>
            <a:ext cx="3579862" cy="43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412776"/>
            <a:ext cx="5904656" cy="42210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949280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plupart des DEIV étaient non </a:t>
            </a:r>
            <a:r>
              <a:rPr lang="fr-FR" b="1" dirty="0" smtClean="0">
                <a:solidFill>
                  <a:srgbClr val="0070C0"/>
                </a:solidFill>
              </a:rPr>
              <a:t>fonctionnels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Ellipse 1"/>
          <p:cNvSpPr/>
          <p:nvPr/>
        </p:nvSpPr>
        <p:spPr>
          <a:xfrm>
            <a:off x="5652120" y="2276872"/>
            <a:ext cx="1908212" cy="10081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654889" y="2636912"/>
            <a:ext cx="900887" cy="7920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2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544616" cy="42232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805264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 et fromage: Renforcer le nettoyage derrière le meuble froid.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2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805264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Réparer les </a:t>
            </a:r>
            <a:r>
              <a:rPr lang="fr-FR" b="1" dirty="0" smtClean="0">
                <a:solidFill>
                  <a:srgbClr val="0070C0"/>
                </a:solidFill>
              </a:rPr>
              <a:t>poignées de </a:t>
            </a:r>
            <a:r>
              <a:rPr lang="fr-FR" b="1" dirty="0" smtClean="0">
                <a:solidFill>
                  <a:srgbClr val="0070C0"/>
                </a:solidFill>
              </a:rPr>
              <a:t>la rôtissoire.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1340768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5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104456" cy="45365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6021288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Revoir l’étanchéité de la porte de la chambre froide négative.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27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12523</TotalTime>
  <Words>286</Words>
  <Application>Microsoft Office PowerPoint</Application>
  <PresentationFormat>Affichage à l'écran (4:3)</PresentationFormat>
  <Paragraphs>27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316</cp:revision>
  <cp:lastPrinted>2016-02-08T19:41:58Z</cp:lastPrinted>
  <dcterms:created xsi:type="dcterms:W3CDTF">2014-03-07T09:21:22Z</dcterms:created>
  <dcterms:modified xsi:type="dcterms:W3CDTF">2018-03-01T14:54:27Z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1147602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