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6"/>
  </p:notesMasterIdLst>
  <p:handoutMasterIdLst>
    <p:handoutMasterId r:id="rId27"/>
  </p:handoutMasterIdLst>
  <p:sldIdLst>
    <p:sldId id="268" r:id="rId3"/>
    <p:sldId id="351" r:id="rId4"/>
    <p:sldId id="352" r:id="rId5"/>
    <p:sldId id="353" r:id="rId6"/>
    <p:sldId id="356" r:id="rId7"/>
    <p:sldId id="378" r:id="rId8"/>
    <p:sldId id="358" r:id="rId9"/>
    <p:sldId id="361" r:id="rId10"/>
    <p:sldId id="362" r:id="rId11"/>
    <p:sldId id="365" r:id="rId12"/>
    <p:sldId id="370" r:id="rId13"/>
    <p:sldId id="377" r:id="rId14"/>
    <p:sldId id="371" r:id="rId15"/>
    <p:sldId id="375" r:id="rId16"/>
    <p:sldId id="374" r:id="rId17"/>
    <p:sldId id="376" r:id="rId18"/>
    <p:sldId id="382" r:id="rId19"/>
    <p:sldId id="368" r:id="rId20"/>
    <p:sldId id="380" r:id="rId21"/>
    <p:sldId id="369" r:id="rId22"/>
    <p:sldId id="363" r:id="rId23"/>
    <p:sldId id="364" r:id="rId24"/>
    <p:sldId id="355" r:id="rId2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Boumhal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Bizerte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Bizerte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17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>
                <a:solidFill>
                  <a:srgbClr val="000000"/>
                </a:solidFill>
              </a:rPr>
              <a:t>Le </a:t>
            </a:r>
            <a:r>
              <a:rPr lang="fr-FR" b="1" smtClean="0">
                <a:solidFill>
                  <a:srgbClr val="000000"/>
                </a:solidFill>
              </a:rPr>
              <a:t>12/10/2017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5751" y="5517232"/>
            <a:ext cx="3494867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6309320"/>
            <a:ext cx="73448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 revêtement du sol de la chambre froide est écaillé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https://scontent.ftun4-1.fna.fbcdn.net/v/t34.0-12/22773620_10213192451908543_864354340_n.jpg?oh=7a456d05cc7f6b3d33dcd14e9b9cb784&amp;oe=59F06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1976"/>
            <a:ext cx="6858000" cy="45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949280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 couvercle du meuble surgelé est abimé: le cache câble est brulé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340768"/>
            <a:ext cx="3816424" cy="43204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365884"/>
            <a:ext cx="3528392" cy="42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32140" y="6021288"/>
            <a:ext cx="756133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toile d’araignée derrière le meuble froid des yaourts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https://scontent.ftun4-1.fna.fbcdn.net/v/t34.0-12/22752147_10213192960881267_983382717_n.jpg?oh=28e98c7779b4180bf605b2423177093c&amp;oe=59EFF0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608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3131840" y="1628800"/>
            <a:ext cx="1440160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2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6021288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présence de poussière sur les bouteilles d’huile d’olive exposées.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84313"/>
            <a:ext cx="7200800" cy="43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86677" y="6165304"/>
            <a:ext cx="7041707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PGC: Un paquet de jus est de DLC périmée 08/07/2017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descr="https://scontent.ftun4-1.fna.fbcdn.net/v/t34.0-12/22809799_10213192537310678_1329543223_n.jpg?oh=2f435ae24c76c628df92269eb945521c&amp;oe=59F03E25" id="21508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99592" y="1556792"/>
            <a:ext cx="73448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000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6309320"/>
            <a:ext cx="73448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présence de rouille sur les étagères des conserves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84313"/>
            <a:ext cx="6912768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9646" y="5877272"/>
            <a:ext cx="756133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exposition des boites d’anchois dans le meuble des légumes 4 </a:t>
            </a:r>
            <a:r>
              <a:rPr lang="fr-FR" b="1" dirty="0" err="1" smtClean="0">
                <a:solidFill>
                  <a:srgbClr val="0070C0"/>
                </a:solidFill>
              </a:rPr>
              <a:t>ème</a:t>
            </a:r>
            <a:r>
              <a:rPr lang="fr-FR" b="1" dirty="0" smtClean="0">
                <a:solidFill>
                  <a:srgbClr val="0070C0"/>
                </a:solidFill>
              </a:rPr>
              <a:t> gamme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0482" name="Picture 2" descr="https://scontent.ftun4-1.fna.fbcdn.net/v/t34.0-12/22782284_10213192538590710_1812635726_n.jpg?oh=d90d5a887ccb46d4b3b1f18f40cada87&amp;oe=59F04A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344816" cy="41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089" y="6237312"/>
            <a:ext cx="756133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 meuble des légumes est rouillée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08" y="1412776"/>
            <a:ext cx="720129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6309320"/>
            <a:ext cx="73448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Parfumerie: les étagères sont rouillées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484313"/>
            <a:ext cx="7128792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56133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Présence de souillures persistantes sur la friteuse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3554" name="Picture 2" descr="https://scontent.ftun4-1.fna.fbcdn.net/v/t34.0-12/22752207_10213192961601285_503279596_n.jpg?oh=34adf2d9b4ca64f9dcf583dc846d75d0&amp;oe=59F02B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2879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683568" y="6309320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Plusieurs plateaux sont ébréchés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https://scontent.ftun4-1.fna.fbcdn.net/v/t34.0-12/22773320_10213192297104673_1187730438_n.jpg?oh=4c9b5d6070e215220b3b6f45d1d91878&amp;oe=59F03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0324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347430"/>
            <a:ext cx="3779912" cy="474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68009" y="6093296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Traiteur/ charcuterie: les grilles d’aération du meuble froid sont rouillées et protégées par du papier aluminium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6388" name="Picture 4" descr="https://scontent.ftun4-1.fna.fbcdn.net/v/t34.0-12/22752817_10213192960681262_873455391_n.jpg?oh=c902ff875dd6d4cb678e642dd2dbd516&amp;oe=59F0F9D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46082"/>
            <a:ext cx="3672408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scontent.ftun4-1.fna.fbcdn.net/v/t34.0-12/22781979_10213192960641261_516817710_n.jpg?oh=dc6053e46cd40cd4b3434de3ce68f2a9&amp;oe=59EFDB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3" y="1340768"/>
            <a:ext cx="4079503" cy="461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42420" y="6079321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Zone de réception: la porte du quai manque d’étanchéité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sol est crevassé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84313"/>
            <a:ext cx="7559652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42420" y="6079321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Zone casse: les produits casse PLS sont maintenus à température ambiante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s://scontent.ftun4-1.fna.fbcdn.net/v/t34.0-12/22752430_10213192453708588_935987164_n.jpg?oh=00a5225c86eff0d693a0a5959cae31a4&amp;oe=59F11F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20" y="1484313"/>
            <a:ext cx="7057972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3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5776117"/>
            <a:ext cx="7561335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Zone stockage</a:t>
            </a:r>
            <a:r>
              <a:rPr lang="fr-FR" b="1" dirty="0" smtClean="0">
                <a:solidFill>
                  <a:srgbClr val="0070C0"/>
                </a:solidFill>
              </a:rPr>
              <a:t> déchet: un conteneur de déchets dépourvu de protection et localisé aux alentours du magasin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plusieurs chats à coté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s://scontent.ftun4-1.fna.fbcdn.net/v/t34.0-12/22752077_10213192451188525_375102060_n.jpg?oh=89ac3cba55280c5f0005c2a55524cf47&amp;oe=59F051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58000" cy="399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5805264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Présence de rouille sur le mur du laboratoire.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rouille et de givre sur l’évaporateur de la chambre froide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3589739" cy="42839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340768"/>
            <a:ext cx="3803915" cy="42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84640" y="6309320"/>
            <a:ext cx="727280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Présence de piqûres de moisissures sur les affiches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41682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7" y="1332905"/>
            <a:ext cx="7416824" cy="45100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7" y="5877272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Utilisation d’une fiche de suivi à la réception des produits de la mer n’appartenant pas à la charte documentaire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237312"/>
            <a:ext cx="756133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 distributeur de savon liquide est démonté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https://scontent.ftun4-1.fna.fbcdn.net/v/t34.0-12/22752809_10213192974281602_265803697_n.jpg?oh=35714df658d17ada168d64450b91bc80&amp;oe=59F108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87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580" y="1484313"/>
            <a:ext cx="3564396" cy="42489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85346" y="5994400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Développement de rouille en bas de la chambre froide et sur les murs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https://scontent.ftun4-1.fna.fbcdn.net/v/t34.0-12/22809645_10213192451388530_742579819_n.jpg?oh=eb263480fb1bedadd64240be7f18c349&amp;oe=59EFE8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42" y="1484313"/>
            <a:ext cx="3725344" cy="42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42420" y="6079321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présence de morceaux de poissons congelés sans identification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https://scontent.ftun4-1.fna.fbcdn.net/v/t34.0-12/22752609_10213192453788590_1939804685_n.jpg?oh=30da4035bfc7d9ccfd2afea2b76990dd&amp;oe=59EFE6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18" y="1536931"/>
            <a:ext cx="7124782" cy="42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00172" y="6309320"/>
            <a:ext cx="73448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Couloir des chambres froides: la résine est écaillée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https://scontent.ftun4-1.fna.fbcdn.net/v/t34.0-12/22752607_10213192451788540_1960260971_n.jpg?oh=5a36e6fa19e34c6c4d30d12fa0ff6cd2&amp;oe=59F111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314"/>
            <a:ext cx="7445396" cy="43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12309</TotalTime>
  <Words>298</Words>
  <Application>Microsoft Office PowerPoint</Application>
  <PresentationFormat>Affichage à l'écran (4:3)</PresentationFormat>
  <Paragraphs>38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293</cp:revision>
  <cp:lastPrinted>2016-02-08T19:41:58Z</cp:lastPrinted>
  <dcterms:created xsi:type="dcterms:W3CDTF">2014-03-07T09:21:22Z</dcterms:created>
  <dcterms:modified xsi:type="dcterms:W3CDTF">2017-10-23T17:36:08Z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1147602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